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Robot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93DD531-0E87-4523-B46D-33CCA41E8B91}">
  <a:tblStyle styleId="{693DD531-0E87-4523-B46D-33CCA41E8B91}"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regular.fntdata"/><Relationship Id="rId50" Type="http://schemas.openxmlformats.org/officeDocument/2006/relationships/slide" Target="slides/slide44.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37717a79a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37717a79a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37717a79a3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37717a79a3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3a26a16a1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3a26a16a1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37717a79a3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37717a79a3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37717a79a3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37717a79a3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37717a79a3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37717a79a3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37717a79a3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37717a79a3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3a26a16a1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3a26a16a1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3a5114d218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3a5114d218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3a5114d21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3a5114d21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a26a16a1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3a26a16a1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37717a79a3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37717a79a3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3a5114d21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3a5114d21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3a5114d21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3a5114d21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3a5114d218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3a5114d218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3a5114d21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3a5114d21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3a26a16a1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3a26a16a1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38b3d64cc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38b3d64cc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38b3d64cce_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38b3d64cce_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3a5114d218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3a5114d218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38b3d64c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38b3d64c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38b3d64cc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38b3d64cc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3a5114d21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3a5114d21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38b3d64cc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38b3d64cc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38b3d64cc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38b3d64cc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38b3d64cce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38b3d64cc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3a5114d218_4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3a5114d218_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38b3d64cce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38b3d64cce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37717a79a3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37717a79a3_0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3a5114d21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3a5114d21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a5114d21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3a5114d21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37717a79a3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37717a79a3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3a5114d218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3a5114d218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37717a79a3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37717a79a3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3a5114d218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3a5114d218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3a5114d218_4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3a5114d218_4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3a5114d218_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3a5114d218_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37717a79a3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37717a79a3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38b3d64cce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38b3d64cce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37717a79a3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37717a79a3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37717a79a3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37717a79a3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37717a79a3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37717a79a3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37717a79a3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37717a79a3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3a5114d218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3a5114d218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18.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drive.google.com/file/d/1-n881YOuY6Nh8yIBBOOphkg6G7duIal8/view" TargetMode="External"/><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drive.google.com/file/d/1JBijmbllkI4uJBTkhVmaE-VXz3RfS763/view" TargetMode="External"/><Relationship Id="rId4" Type="http://schemas.openxmlformats.org/officeDocument/2006/relationships/image" Target="../media/image2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6.png"/><Relationship Id="rId4" Type="http://schemas.openxmlformats.org/officeDocument/2006/relationships/image" Target="../media/image30.png"/><Relationship Id="rId5" Type="http://schemas.openxmlformats.org/officeDocument/2006/relationships/image" Target="../media/image40.png"/><Relationship Id="rId6"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drive.google.com/file/d/165zIDqnnmOxLQxSibhWB33Dp_b_837W_/view" TargetMode="External"/><Relationship Id="rId4" Type="http://schemas.openxmlformats.org/officeDocument/2006/relationships/image" Target="../media/image3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1.png"/><Relationship Id="rId4" Type="http://schemas.openxmlformats.org/officeDocument/2006/relationships/image" Target="../media/image38.png"/><Relationship Id="rId5" Type="http://schemas.openxmlformats.org/officeDocument/2006/relationships/image" Target="../media/image49.png"/><Relationship Id="rId6" Type="http://schemas.openxmlformats.org/officeDocument/2006/relationships/image" Target="../media/image44.png"/><Relationship Id="rId7"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hyperlink" Target="http://drive.google.com/file/d/1lv9x7IuUwGq2qCkILmqPacJuygoHaSii/view" TargetMode="External"/><Relationship Id="rId4" Type="http://schemas.openxmlformats.org/officeDocument/2006/relationships/image" Target="../media/image5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hyperlink" Target="http://drive.google.com/file/d/1QAXZ9GsngcdOscOSuyfKNCv4mr7wBq5a/view" TargetMode="External"/><Relationship Id="rId4" Type="http://schemas.openxmlformats.org/officeDocument/2006/relationships/image" Target="../media/image4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drive.google.com/file/d/1KpOmJIY6D-uysiwC0ukdMiQg5K8I15tw/view" TargetMode="Externa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25" y="4681975"/>
            <a:ext cx="9144000" cy="4617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2800">
              <a:solidFill>
                <a:schemeClr val="lt1"/>
              </a:solidFill>
              <a:latin typeface="Roboto"/>
              <a:ea typeface="Roboto"/>
              <a:cs typeface="Roboto"/>
              <a:sym typeface="Roboto"/>
            </a:endParaRPr>
          </a:p>
        </p:txBody>
      </p:sp>
      <p:sp>
        <p:nvSpPr>
          <p:cNvPr id="55" name="Google Shape;55;p13"/>
          <p:cNvSpPr txBox="1"/>
          <p:nvPr>
            <p:ph idx="1" type="subTitle"/>
          </p:nvPr>
        </p:nvSpPr>
        <p:spPr>
          <a:xfrm>
            <a:off x="3503275" y="2613550"/>
            <a:ext cx="1984800" cy="13614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fr" sz="2000">
                <a:solidFill>
                  <a:schemeClr val="dk1"/>
                </a:solidFill>
                <a:latin typeface="Roboto"/>
                <a:ea typeface="Roboto"/>
                <a:cs typeface="Roboto"/>
                <a:sym typeface="Roboto"/>
              </a:rPr>
              <a:t>Helmi Balhoudi</a:t>
            </a:r>
            <a:endParaRPr sz="2000">
              <a:solidFill>
                <a:schemeClr val="dk1"/>
              </a:solidFill>
              <a:latin typeface="Roboto"/>
              <a:ea typeface="Roboto"/>
              <a:cs typeface="Roboto"/>
              <a:sym typeface="Roboto"/>
            </a:endParaRPr>
          </a:p>
          <a:p>
            <a:pPr indent="0" lvl="0" marL="0" rtl="0" algn="ctr">
              <a:spcBef>
                <a:spcPts val="0"/>
              </a:spcBef>
              <a:spcAft>
                <a:spcPts val="0"/>
              </a:spcAft>
              <a:buNone/>
            </a:pPr>
            <a:r>
              <a:rPr lang="fr" sz="2000">
                <a:solidFill>
                  <a:schemeClr val="dk1"/>
                </a:solidFill>
                <a:latin typeface="Roboto"/>
                <a:ea typeface="Roboto"/>
                <a:cs typeface="Roboto"/>
                <a:sym typeface="Roboto"/>
              </a:rPr>
              <a:t>Rim Besbes</a:t>
            </a:r>
            <a:endParaRPr sz="2000">
              <a:solidFill>
                <a:schemeClr val="dk1"/>
              </a:solidFill>
              <a:latin typeface="Roboto"/>
              <a:ea typeface="Roboto"/>
              <a:cs typeface="Roboto"/>
              <a:sym typeface="Roboto"/>
            </a:endParaRPr>
          </a:p>
          <a:p>
            <a:pPr indent="0" lvl="0" marL="0" rtl="0" algn="ctr">
              <a:spcBef>
                <a:spcPts val="0"/>
              </a:spcBef>
              <a:spcAft>
                <a:spcPts val="0"/>
              </a:spcAft>
              <a:buNone/>
            </a:pPr>
            <a:r>
              <a:rPr lang="fr" sz="2000">
                <a:solidFill>
                  <a:schemeClr val="dk1"/>
                </a:solidFill>
                <a:latin typeface="Roboto"/>
                <a:ea typeface="Roboto"/>
                <a:cs typeface="Roboto"/>
                <a:sym typeface="Roboto"/>
              </a:rPr>
              <a:t>Aya Souissi </a:t>
            </a:r>
            <a:endParaRPr sz="2000">
              <a:solidFill>
                <a:schemeClr val="dk1"/>
              </a:solidFill>
              <a:latin typeface="Roboto"/>
              <a:ea typeface="Roboto"/>
              <a:cs typeface="Roboto"/>
              <a:sym typeface="Roboto"/>
            </a:endParaRPr>
          </a:p>
          <a:p>
            <a:pPr indent="0" lvl="0" marL="0" rtl="0" algn="ctr">
              <a:spcBef>
                <a:spcPts val="0"/>
              </a:spcBef>
              <a:spcAft>
                <a:spcPts val="0"/>
              </a:spcAft>
              <a:buNone/>
            </a:pPr>
            <a:r>
              <a:rPr lang="fr" sz="2000">
                <a:solidFill>
                  <a:schemeClr val="dk1"/>
                </a:solidFill>
                <a:latin typeface="Roboto"/>
                <a:ea typeface="Roboto"/>
                <a:cs typeface="Roboto"/>
                <a:sym typeface="Roboto"/>
              </a:rPr>
              <a:t>Walid Brini</a:t>
            </a:r>
            <a:endParaRPr sz="2000">
              <a:solidFill>
                <a:schemeClr val="dk1"/>
              </a:solidFill>
              <a:latin typeface="Roboto"/>
              <a:ea typeface="Roboto"/>
              <a:cs typeface="Roboto"/>
              <a:sym typeface="Roboto"/>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57" name="Google Shape;57;p13"/>
          <p:cNvSpPr txBox="1"/>
          <p:nvPr/>
        </p:nvSpPr>
        <p:spPr>
          <a:xfrm>
            <a:off x="2656275" y="3835000"/>
            <a:ext cx="410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600">
                <a:solidFill>
                  <a:schemeClr val="dk1"/>
                </a:solidFill>
                <a:latin typeface="Roboto"/>
                <a:ea typeface="Roboto"/>
                <a:cs typeface="Roboto"/>
                <a:sym typeface="Roboto"/>
              </a:rPr>
              <a:t>Informatique industrielle et Automatique 4</a:t>
            </a:r>
            <a:endParaRPr b="1" sz="1600">
              <a:solidFill>
                <a:schemeClr val="lt1"/>
              </a:solidFill>
              <a:latin typeface="Roboto"/>
              <a:ea typeface="Roboto"/>
              <a:cs typeface="Roboto"/>
              <a:sym typeface="Roboto"/>
            </a:endParaRPr>
          </a:p>
        </p:txBody>
      </p:sp>
      <p:sp>
        <p:nvSpPr>
          <p:cNvPr id="58" name="Google Shape;58;p13"/>
          <p:cNvSpPr txBox="1"/>
          <p:nvPr/>
        </p:nvSpPr>
        <p:spPr>
          <a:xfrm>
            <a:off x="-25" y="2070025"/>
            <a:ext cx="914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500">
                <a:solidFill>
                  <a:schemeClr val="dk1"/>
                </a:solidFill>
                <a:latin typeface="Roboto"/>
                <a:ea typeface="Roboto"/>
                <a:cs typeface="Roboto"/>
                <a:sym typeface="Roboto"/>
              </a:rPr>
              <a:t>Réalisé par :</a:t>
            </a:r>
            <a:r>
              <a:rPr b="1" lang="fr" sz="2500">
                <a:solidFill>
                  <a:schemeClr val="lt1"/>
                </a:solidFill>
                <a:latin typeface="Roboto"/>
                <a:ea typeface="Roboto"/>
                <a:cs typeface="Roboto"/>
                <a:sym typeface="Roboto"/>
              </a:rPr>
              <a:t> </a:t>
            </a:r>
            <a:endParaRPr b="1" sz="2500">
              <a:solidFill>
                <a:schemeClr val="lt1"/>
              </a:solidFill>
              <a:latin typeface="Roboto"/>
              <a:ea typeface="Roboto"/>
              <a:cs typeface="Roboto"/>
              <a:sym typeface="Roboto"/>
            </a:endParaRPr>
          </a:p>
        </p:txBody>
      </p:sp>
      <p:sp>
        <p:nvSpPr>
          <p:cNvPr id="59" name="Google Shape;59;p13"/>
          <p:cNvSpPr txBox="1"/>
          <p:nvPr/>
        </p:nvSpPr>
        <p:spPr>
          <a:xfrm>
            <a:off x="0" y="434900"/>
            <a:ext cx="91440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100">
                <a:solidFill>
                  <a:srgbClr val="0B4A81"/>
                </a:solidFill>
                <a:latin typeface="Roboto"/>
                <a:ea typeface="Roboto"/>
                <a:cs typeface="Roboto"/>
                <a:sym typeface="Roboto"/>
              </a:rPr>
              <a:t>Projet de conception assistée par </a:t>
            </a:r>
            <a:r>
              <a:rPr b="1" lang="fr" sz="3100">
                <a:solidFill>
                  <a:srgbClr val="0B4A81"/>
                </a:solidFill>
                <a:latin typeface="Roboto"/>
                <a:ea typeface="Roboto"/>
                <a:cs typeface="Roboto"/>
                <a:sym typeface="Roboto"/>
              </a:rPr>
              <a:t>ordinateur</a:t>
            </a:r>
            <a:r>
              <a:rPr b="1" lang="fr" sz="4300">
                <a:solidFill>
                  <a:srgbClr val="0B4A81"/>
                </a:solidFill>
                <a:latin typeface="Roboto"/>
                <a:ea typeface="Roboto"/>
                <a:cs typeface="Roboto"/>
                <a:sym typeface="Roboto"/>
              </a:rPr>
              <a:t> </a:t>
            </a:r>
            <a:endParaRPr b="1" sz="4300">
              <a:solidFill>
                <a:srgbClr val="0B4A81"/>
              </a:solidFill>
              <a:latin typeface="Roboto"/>
              <a:ea typeface="Roboto"/>
              <a:cs typeface="Roboto"/>
              <a:sym typeface="Roboto"/>
            </a:endParaRPr>
          </a:p>
          <a:p>
            <a:pPr indent="0" lvl="0" marL="0" rtl="0" algn="l">
              <a:spcBef>
                <a:spcPts val="0"/>
              </a:spcBef>
              <a:spcAft>
                <a:spcPts val="0"/>
              </a:spcAft>
              <a:buNone/>
            </a:pPr>
            <a:r>
              <a:rPr b="1" lang="fr" sz="4500">
                <a:solidFill>
                  <a:srgbClr val="FF0000"/>
                </a:solidFill>
                <a:latin typeface="Roboto"/>
                <a:ea typeface="Roboto"/>
                <a:cs typeface="Roboto"/>
                <a:sym typeface="Roboto"/>
              </a:rPr>
              <a:t>                   Ball and Beam </a:t>
            </a:r>
            <a:endParaRPr b="1" sz="4500">
              <a:solidFill>
                <a:srgbClr val="FF0000"/>
              </a:solidFill>
              <a:latin typeface="Roboto"/>
              <a:ea typeface="Roboto"/>
              <a:cs typeface="Roboto"/>
              <a:sym typeface="Roboto"/>
            </a:endParaRPr>
          </a:p>
        </p:txBody>
      </p:sp>
      <p:sp>
        <p:nvSpPr>
          <p:cNvPr id="60" name="Google Shape;60;p13"/>
          <p:cNvSpPr txBox="1"/>
          <p:nvPr/>
        </p:nvSpPr>
        <p:spPr>
          <a:xfrm>
            <a:off x="1926250" y="4705075"/>
            <a:ext cx="6335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lt1"/>
                </a:solidFill>
                <a:latin typeface="Roboto"/>
                <a:ea typeface="Roboto"/>
                <a:cs typeface="Roboto"/>
                <a:sym typeface="Roboto"/>
              </a:rPr>
              <a:t>Institut National des Sciences Appliquées et de Technologie</a:t>
            </a:r>
            <a:endParaRPr sz="1100">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ctrTitle"/>
          </p:nvPr>
        </p:nvSpPr>
        <p:spPr>
          <a:xfrm>
            <a:off x="345851" y="0"/>
            <a:ext cx="7704600" cy="731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fr" sz="1775">
                <a:highlight>
                  <a:schemeClr val="lt1"/>
                </a:highlight>
              </a:rPr>
              <a:t>  	</a:t>
            </a:r>
            <a:endParaRPr b="1" sz="1775">
              <a:highlight>
                <a:schemeClr val="lt1"/>
              </a:highlight>
            </a:endParaRPr>
          </a:p>
          <a:p>
            <a:pPr indent="0" lvl="0" marL="0" rtl="0" algn="l">
              <a:spcBef>
                <a:spcPts val="0"/>
              </a:spcBef>
              <a:spcAft>
                <a:spcPts val="0"/>
              </a:spcAft>
              <a:buNone/>
            </a:pPr>
            <a:r>
              <a:rPr b="1" lang="fr" sz="2200">
                <a:highlight>
                  <a:schemeClr val="lt1"/>
                </a:highlight>
              </a:rPr>
              <a:t>2</a:t>
            </a:r>
            <a:r>
              <a:rPr lang="fr" sz="2200"/>
              <a:t>. </a:t>
            </a:r>
            <a:r>
              <a:rPr b="1" lang="fr" sz="2200">
                <a:highlight>
                  <a:schemeClr val="lt1"/>
                </a:highlight>
              </a:rPr>
              <a:t>Schéma Synoptique </a:t>
            </a:r>
            <a:endParaRPr sz="2200"/>
          </a:p>
        </p:txBody>
      </p:sp>
      <p:sp>
        <p:nvSpPr>
          <p:cNvPr id="152" name="Google Shape;152;p22"/>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154" name="Google Shape;154;p22"/>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p:txBody>
      </p:sp>
      <p:pic>
        <p:nvPicPr>
          <p:cNvPr id="155" name="Google Shape;155;p22"/>
          <p:cNvPicPr preferRelativeResize="0"/>
          <p:nvPr/>
        </p:nvPicPr>
        <p:blipFill rotWithShape="1">
          <a:blip r:embed="rId3">
            <a:alphaModFix/>
          </a:blip>
          <a:srcRect b="3670" l="0" r="0" t="0"/>
          <a:stretch/>
        </p:blipFill>
        <p:spPr>
          <a:xfrm>
            <a:off x="769925" y="801013"/>
            <a:ext cx="4058950" cy="2934775"/>
          </a:xfrm>
          <a:prstGeom prst="rect">
            <a:avLst/>
          </a:prstGeom>
          <a:noFill/>
          <a:ln>
            <a:noFill/>
          </a:ln>
        </p:spPr>
      </p:pic>
      <p:graphicFrame>
        <p:nvGraphicFramePr>
          <p:cNvPr id="156" name="Google Shape;156;p22"/>
          <p:cNvGraphicFramePr/>
          <p:nvPr/>
        </p:nvGraphicFramePr>
        <p:xfrm>
          <a:off x="5595050" y="662388"/>
          <a:ext cx="3000000" cy="3000000"/>
        </p:xfrm>
        <a:graphic>
          <a:graphicData uri="http://schemas.openxmlformats.org/drawingml/2006/table">
            <a:tbl>
              <a:tblPr>
                <a:noFill/>
                <a:tableStyleId>{693DD531-0E87-4523-B46D-33CCA41E8B91}</a:tableStyleId>
              </a:tblPr>
              <a:tblGrid>
                <a:gridCol w="687200"/>
                <a:gridCol w="1638725"/>
                <a:gridCol w="625525"/>
              </a:tblGrid>
              <a:tr h="459675">
                <a:tc>
                  <a:txBody>
                    <a:bodyPr/>
                    <a:lstStyle/>
                    <a:p>
                      <a:pPr indent="0" lvl="0" marL="0" rtl="0" algn="l">
                        <a:spcBef>
                          <a:spcPts val="0"/>
                        </a:spcBef>
                        <a:spcAft>
                          <a:spcPts val="0"/>
                        </a:spcAft>
                        <a:buNone/>
                      </a:pPr>
                      <a:r>
                        <a:rPr lang="fr" sz="900"/>
                        <a:t>Paramètre                     </a:t>
                      </a:r>
                      <a:endParaRPr sz="900"/>
                    </a:p>
                  </a:txBody>
                  <a:tcPr marT="63500" marB="63500" marR="63500" marL="63500"/>
                </a:tc>
                <a:tc>
                  <a:txBody>
                    <a:bodyPr/>
                    <a:lstStyle/>
                    <a:p>
                      <a:pPr indent="0" lvl="0" marL="0" rtl="0" algn="l">
                        <a:spcBef>
                          <a:spcPts val="0"/>
                        </a:spcBef>
                        <a:spcAft>
                          <a:spcPts val="0"/>
                        </a:spcAft>
                        <a:buNone/>
                      </a:pPr>
                      <a:r>
                        <a:rPr lang="fr" sz="1000"/>
                        <a:t>Description </a:t>
                      </a:r>
                      <a:endParaRPr sz="1000"/>
                    </a:p>
                  </a:txBody>
                  <a:tcPr marT="63500" marB="63500" marR="63500" marL="63500"/>
                </a:tc>
                <a:tc>
                  <a:txBody>
                    <a:bodyPr/>
                    <a:lstStyle/>
                    <a:p>
                      <a:pPr indent="0" lvl="0" marL="0" rtl="0" algn="l">
                        <a:spcBef>
                          <a:spcPts val="0"/>
                        </a:spcBef>
                        <a:spcAft>
                          <a:spcPts val="0"/>
                        </a:spcAft>
                        <a:buNone/>
                      </a:pPr>
                      <a:r>
                        <a:rPr lang="fr" sz="1000"/>
                        <a:t>unité</a:t>
                      </a:r>
                      <a:endParaRPr sz="1000"/>
                    </a:p>
                    <a:p>
                      <a:pPr indent="0" lvl="0" marL="0" rtl="0" algn="l">
                        <a:spcBef>
                          <a:spcPts val="0"/>
                        </a:spcBef>
                        <a:spcAft>
                          <a:spcPts val="0"/>
                        </a:spcAft>
                        <a:buNone/>
                      </a:pPr>
                      <a:r>
                        <a:t/>
                      </a:r>
                      <a:endParaRPr sz="1000"/>
                    </a:p>
                  </a:txBody>
                  <a:tcPr marT="63500" marB="63500" marR="63500" marL="63500"/>
                </a:tc>
              </a:tr>
              <a:tr h="459675">
                <a:tc>
                  <a:txBody>
                    <a:bodyPr/>
                    <a:lstStyle/>
                    <a:p>
                      <a:pPr indent="0" lvl="0" marL="0" rtl="0" algn="l">
                        <a:spcBef>
                          <a:spcPts val="0"/>
                        </a:spcBef>
                        <a:spcAft>
                          <a:spcPts val="0"/>
                        </a:spcAft>
                        <a:buNone/>
                      </a:pPr>
                      <a:r>
                        <a:rPr lang="fr" sz="1100"/>
                        <a:t>α</a:t>
                      </a:r>
                      <a:endParaRPr sz="1100"/>
                    </a:p>
                  </a:txBody>
                  <a:tcPr marT="63500" marB="63500" marR="63500" marL="63500"/>
                </a:tc>
                <a:tc>
                  <a:txBody>
                    <a:bodyPr/>
                    <a:lstStyle/>
                    <a:p>
                      <a:pPr indent="0" lvl="0" marL="0" rtl="0" algn="l">
                        <a:spcBef>
                          <a:spcPts val="0"/>
                        </a:spcBef>
                        <a:spcAft>
                          <a:spcPts val="0"/>
                        </a:spcAft>
                        <a:buNone/>
                      </a:pPr>
                      <a:r>
                        <a:rPr lang="fr" sz="1000"/>
                        <a:t>Position angulaire de la barre</a:t>
                      </a:r>
                      <a:endParaRPr sz="1000"/>
                    </a:p>
                  </a:txBody>
                  <a:tcPr marT="63500" marB="63500" marR="63500" marL="63500"/>
                </a:tc>
                <a:tc>
                  <a:txBody>
                    <a:bodyPr/>
                    <a:lstStyle/>
                    <a:p>
                      <a:pPr indent="0" lvl="0" marL="0" rtl="0" algn="l">
                        <a:spcBef>
                          <a:spcPts val="0"/>
                        </a:spcBef>
                        <a:spcAft>
                          <a:spcPts val="0"/>
                        </a:spcAft>
                        <a:buNone/>
                      </a:pPr>
                      <a:r>
                        <a:rPr lang="fr" sz="1100"/>
                        <a:t>rad</a:t>
                      </a:r>
                      <a:endParaRPr sz="1100"/>
                    </a:p>
                  </a:txBody>
                  <a:tcPr marT="63500" marB="63500" marR="63500" marL="63500"/>
                </a:tc>
              </a:tr>
              <a:tr h="459675">
                <a:tc>
                  <a:txBody>
                    <a:bodyPr/>
                    <a:lstStyle/>
                    <a:p>
                      <a:pPr indent="0" lvl="0" marL="0" rtl="0" algn="l">
                        <a:spcBef>
                          <a:spcPts val="0"/>
                        </a:spcBef>
                        <a:spcAft>
                          <a:spcPts val="0"/>
                        </a:spcAft>
                        <a:buNone/>
                      </a:pPr>
                      <a:r>
                        <a:rPr lang="fr" sz="1100"/>
                        <a:t>θ</a:t>
                      </a:r>
                      <a:endParaRPr sz="1100"/>
                    </a:p>
                  </a:txBody>
                  <a:tcPr marT="63500" marB="63500" marR="63500" marL="63500"/>
                </a:tc>
                <a:tc>
                  <a:txBody>
                    <a:bodyPr/>
                    <a:lstStyle/>
                    <a:p>
                      <a:pPr indent="0" lvl="0" marL="0" rtl="0" algn="l">
                        <a:spcBef>
                          <a:spcPts val="0"/>
                        </a:spcBef>
                        <a:spcAft>
                          <a:spcPts val="0"/>
                        </a:spcAft>
                        <a:buNone/>
                      </a:pPr>
                      <a:r>
                        <a:rPr lang="fr" sz="1000"/>
                        <a:t>Angle de rotation de l'engrenage</a:t>
                      </a:r>
                      <a:endParaRPr sz="1000"/>
                    </a:p>
                  </a:txBody>
                  <a:tcPr marT="63500" marB="63500" marR="63500" marL="63500"/>
                </a:tc>
                <a:tc>
                  <a:txBody>
                    <a:bodyPr/>
                    <a:lstStyle/>
                    <a:p>
                      <a:pPr indent="0" lvl="0" marL="0" rtl="0" algn="l">
                        <a:spcBef>
                          <a:spcPts val="0"/>
                        </a:spcBef>
                        <a:spcAft>
                          <a:spcPts val="0"/>
                        </a:spcAft>
                        <a:buNone/>
                      </a:pPr>
                      <a:r>
                        <a:rPr lang="fr" sz="1100"/>
                        <a:t>rad</a:t>
                      </a:r>
                      <a:endParaRPr sz="1100"/>
                    </a:p>
                  </a:txBody>
                  <a:tcPr marT="63500" marB="63500" marR="63500" marL="63500"/>
                </a:tc>
              </a:tr>
              <a:tr h="621900">
                <a:tc>
                  <a:txBody>
                    <a:bodyPr/>
                    <a:lstStyle/>
                    <a:p>
                      <a:pPr indent="0" lvl="0" marL="0" rtl="0" algn="l">
                        <a:spcBef>
                          <a:spcPts val="0"/>
                        </a:spcBef>
                        <a:spcAft>
                          <a:spcPts val="0"/>
                        </a:spcAft>
                        <a:buNone/>
                      </a:pPr>
                      <a:r>
                        <a:rPr lang="fr" sz="1100"/>
                        <a:t>d</a:t>
                      </a:r>
                      <a:endParaRPr sz="1100"/>
                    </a:p>
                  </a:txBody>
                  <a:tcPr marT="63500" marB="63500" marR="63500" marL="63500"/>
                </a:tc>
                <a:tc>
                  <a:txBody>
                    <a:bodyPr/>
                    <a:lstStyle/>
                    <a:p>
                      <a:pPr indent="0" lvl="0" marL="0" rtl="0" algn="l">
                        <a:spcBef>
                          <a:spcPts val="0"/>
                        </a:spcBef>
                        <a:spcAft>
                          <a:spcPts val="0"/>
                        </a:spcAft>
                        <a:buNone/>
                      </a:pPr>
                      <a:r>
                        <a:rPr lang="fr" sz="1000"/>
                        <a:t>Distance entre le centre de l'engrenage et le bras de levier</a:t>
                      </a:r>
                      <a:endParaRPr sz="1000"/>
                    </a:p>
                  </a:txBody>
                  <a:tcPr marT="63500" marB="63500" marR="63500" marL="63500"/>
                </a:tc>
                <a:tc>
                  <a:txBody>
                    <a:bodyPr/>
                    <a:lstStyle/>
                    <a:p>
                      <a:pPr indent="0" lvl="0" marL="0" rtl="0" algn="l">
                        <a:spcBef>
                          <a:spcPts val="0"/>
                        </a:spcBef>
                        <a:spcAft>
                          <a:spcPts val="0"/>
                        </a:spcAft>
                        <a:buNone/>
                      </a:pPr>
                      <a:r>
                        <a:rPr lang="fr" sz="1100"/>
                        <a:t>m</a:t>
                      </a:r>
                      <a:endParaRPr sz="1100"/>
                    </a:p>
                  </a:txBody>
                  <a:tcPr marT="63500" marB="63500" marR="63500" marL="63500"/>
                </a:tc>
              </a:tr>
              <a:tr h="317700">
                <a:tc>
                  <a:txBody>
                    <a:bodyPr/>
                    <a:lstStyle/>
                    <a:p>
                      <a:pPr indent="0" lvl="0" marL="0" rtl="0" algn="l">
                        <a:spcBef>
                          <a:spcPts val="0"/>
                        </a:spcBef>
                        <a:spcAft>
                          <a:spcPts val="0"/>
                        </a:spcAft>
                        <a:buNone/>
                      </a:pPr>
                      <a:r>
                        <a:rPr lang="fr" sz="1100"/>
                        <a:t>L</a:t>
                      </a:r>
                      <a:endParaRPr sz="1100"/>
                    </a:p>
                  </a:txBody>
                  <a:tcPr marT="63500" marB="63500" marR="63500" marL="63500"/>
                </a:tc>
                <a:tc>
                  <a:txBody>
                    <a:bodyPr/>
                    <a:lstStyle/>
                    <a:p>
                      <a:pPr indent="0" lvl="0" marL="0" rtl="0" algn="l">
                        <a:spcBef>
                          <a:spcPts val="0"/>
                        </a:spcBef>
                        <a:spcAft>
                          <a:spcPts val="0"/>
                        </a:spcAft>
                        <a:buNone/>
                      </a:pPr>
                      <a:r>
                        <a:rPr lang="fr" sz="1000"/>
                        <a:t>Longueur de la barre</a:t>
                      </a:r>
                      <a:endParaRPr sz="1000"/>
                    </a:p>
                  </a:txBody>
                  <a:tcPr marT="63500" marB="63500" marR="63500" marL="63500"/>
                </a:tc>
                <a:tc>
                  <a:txBody>
                    <a:bodyPr/>
                    <a:lstStyle/>
                    <a:p>
                      <a:pPr indent="0" lvl="0" marL="0" rtl="0" algn="l">
                        <a:spcBef>
                          <a:spcPts val="0"/>
                        </a:spcBef>
                        <a:spcAft>
                          <a:spcPts val="0"/>
                        </a:spcAft>
                        <a:buNone/>
                      </a:pPr>
                      <a:r>
                        <a:rPr lang="fr" sz="1100"/>
                        <a:t>m</a:t>
                      </a:r>
                      <a:endParaRPr sz="1100"/>
                    </a:p>
                  </a:txBody>
                  <a:tcPr marT="63500" marB="63500" marR="63500" marL="63500"/>
                </a:tc>
              </a:tr>
              <a:tr h="317700">
                <a:tc>
                  <a:txBody>
                    <a:bodyPr/>
                    <a:lstStyle/>
                    <a:p>
                      <a:pPr indent="0" lvl="0" marL="0" rtl="0" algn="l">
                        <a:spcBef>
                          <a:spcPts val="0"/>
                        </a:spcBef>
                        <a:spcAft>
                          <a:spcPts val="0"/>
                        </a:spcAft>
                        <a:buNone/>
                      </a:pPr>
                      <a:r>
                        <a:rPr lang="fr" sz="1100"/>
                        <a:t>x</a:t>
                      </a:r>
                      <a:endParaRPr sz="1100"/>
                    </a:p>
                  </a:txBody>
                  <a:tcPr marT="63500" marB="63500" marR="63500" marL="63500"/>
                </a:tc>
                <a:tc>
                  <a:txBody>
                    <a:bodyPr/>
                    <a:lstStyle/>
                    <a:p>
                      <a:pPr indent="0" lvl="0" marL="0" rtl="0" algn="l">
                        <a:spcBef>
                          <a:spcPts val="0"/>
                        </a:spcBef>
                        <a:spcAft>
                          <a:spcPts val="0"/>
                        </a:spcAft>
                        <a:buNone/>
                      </a:pPr>
                      <a:r>
                        <a:rPr lang="fr" sz="1000"/>
                        <a:t>Position de la bille</a:t>
                      </a:r>
                      <a:endParaRPr sz="1000"/>
                    </a:p>
                  </a:txBody>
                  <a:tcPr marT="63500" marB="63500" marR="63500" marL="63500"/>
                </a:tc>
                <a:tc>
                  <a:txBody>
                    <a:bodyPr/>
                    <a:lstStyle/>
                    <a:p>
                      <a:pPr indent="0" lvl="0" marL="0" rtl="0" algn="l">
                        <a:spcBef>
                          <a:spcPts val="0"/>
                        </a:spcBef>
                        <a:spcAft>
                          <a:spcPts val="0"/>
                        </a:spcAft>
                        <a:buNone/>
                      </a:pPr>
                      <a:r>
                        <a:rPr lang="fr" sz="1100"/>
                        <a:t>m</a:t>
                      </a:r>
                      <a:endParaRPr sz="1100"/>
                    </a:p>
                  </a:txBody>
                  <a:tcPr marT="63500" marB="63500" marR="63500" marL="63500"/>
                </a:tc>
              </a:tr>
              <a:tr h="317700">
                <a:tc>
                  <a:txBody>
                    <a:bodyPr/>
                    <a:lstStyle/>
                    <a:p>
                      <a:pPr indent="0" lvl="0" marL="0" rtl="0" algn="l">
                        <a:spcBef>
                          <a:spcPts val="0"/>
                        </a:spcBef>
                        <a:spcAft>
                          <a:spcPts val="0"/>
                        </a:spcAft>
                        <a:buNone/>
                      </a:pPr>
                      <a:r>
                        <a:rPr lang="fr" sz="1100"/>
                        <a:t>M</a:t>
                      </a:r>
                      <a:endParaRPr sz="1100"/>
                    </a:p>
                  </a:txBody>
                  <a:tcPr marT="63500" marB="63500" marR="63500" marL="63500"/>
                </a:tc>
                <a:tc>
                  <a:txBody>
                    <a:bodyPr/>
                    <a:lstStyle/>
                    <a:p>
                      <a:pPr indent="0" lvl="0" marL="0" rtl="0" algn="l">
                        <a:spcBef>
                          <a:spcPts val="0"/>
                        </a:spcBef>
                        <a:spcAft>
                          <a:spcPts val="0"/>
                        </a:spcAft>
                        <a:buNone/>
                      </a:pPr>
                      <a:r>
                        <a:rPr lang="fr" sz="1000"/>
                        <a:t>masse de la barre</a:t>
                      </a:r>
                      <a:endParaRPr sz="1000"/>
                    </a:p>
                  </a:txBody>
                  <a:tcPr marT="63500" marB="63500" marR="63500" marL="63500"/>
                </a:tc>
                <a:tc>
                  <a:txBody>
                    <a:bodyPr/>
                    <a:lstStyle/>
                    <a:p>
                      <a:pPr indent="0" lvl="0" marL="0" rtl="0" algn="l">
                        <a:spcBef>
                          <a:spcPts val="0"/>
                        </a:spcBef>
                        <a:spcAft>
                          <a:spcPts val="0"/>
                        </a:spcAft>
                        <a:buNone/>
                      </a:pPr>
                      <a:r>
                        <a:rPr lang="fr" sz="1100"/>
                        <a:t>Kg</a:t>
                      </a:r>
                      <a:endParaRPr sz="1100"/>
                    </a:p>
                  </a:txBody>
                  <a:tcPr marT="63500" marB="63500" marR="63500" marL="63500"/>
                </a:tc>
              </a:tr>
              <a:tr h="317700">
                <a:tc>
                  <a:txBody>
                    <a:bodyPr/>
                    <a:lstStyle/>
                    <a:p>
                      <a:pPr indent="0" lvl="0" marL="0" rtl="0" algn="l">
                        <a:spcBef>
                          <a:spcPts val="0"/>
                        </a:spcBef>
                        <a:spcAft>
                          <a:spcPts val="0"/>
                        </a:spcAft>
                        <a:buNone/>
                      </a:pPr>
                      <a:r>
                        <a:rPr lang="fr" sz="1100"/>
                        <a:t>m</a:t>
                      </a:r>
                      <a:endParaRPr sz="1100"/>
                    </a:p>
                  </a:txBody>
                  <a:tcPr marT="63500" marB="63500" marR="63500" marL="63500"/>
                </a:tc>
                <a:tc>
                  <a:txBody>
                    <a:bodyPr/>
                    <a:lstStyle/>
                    <a:p>
                      <a:pPr indent="0" lvl="0" marL="0" rtl="0" algn="l">
                        <a:spcBef>
                          <a:spcPts val="0"/>
                        </a:spcBef>
                        <a:spcAft>
                          <a:spcPts val="0"/>
                        </a:spcAft>
                        <a:buNone/>
                      </a:pPr>
                      <a:r>
                        <a:rPr lang="fr" sz="1000"/>
                        <a:t>masse de la bille</a:t>
                      </a:r>
                      <a:endParaRPr sz="1000"/>
                    </a:p>
                  </a:txBody>
                  <a:tcPr marT="63500" marB="63500" marR="63500" marL="63500"/>
                </a:tc>
                <a:tc>
                  <a:txBody>
                    <a:bodyPr/>
                    <a:lstStyle/>
                    <a:p>
                      <a:pPr indent="0" lvl="0" marL="0" rtl="0" algn="l">
                        <a:spcBef>
                          <a:spcPts val="0"/>
                        </a:spcBef>
                        <a:spcAft>
                          <a:spcPts val="0"/>
                        </a:spcAft>
                        <a:buNone/>
                      </a:pPr>
                      <a:r>
                        <a:rPr lang="fr" sz="1100"/>
                        <a:t>Kg</a:t>
                      </a:r>
                      <a:endParaRPr sz="1100"/>
                    </a:p>
                  </a:txBody>
                  <a:tcPr marT="63500" marB="63500" marR="63500" marL="63500"/>
                </a:tc>
              </a:tr>
            </a:tbl>
          </a:graphicData>
        </a:graphic>
      </p:graphicFrame>
      <p:sp>
        <p:nvSpPr>
          <p:cNvPr id="157" name="Google Shape;157;p22"/>
          <p:cNvSpPr txBox="1"/>
          <p:nvPr/>
        </p:nvSpPr>
        <p:spPr>
          <a:xfrm>
            <a:off x="3068650" y="4717725"/>
            <a:ext cx="273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fr">
                <a:solidFill>
                  <a:schemeClr val="lt1"/>
                </a:solidFill>
              </a:rPr>
              <a:t>       Présentation du Benchmark</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158" name="Google Shape;158;p22"/>
          <p:cNvSpPr txBox="1"/>
          <p:nvPr/>
        </p:nvSpPr>
        <p:spPr>
          <a:xfrm>
            <a:off x="402776" y="3805113"/>
            <a:ext cx="825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
              <a:t>Remarque: -</a:t>
            </a:r>
            <a:r>
              <a:rPr lang="fr"/>
              <a:t> Le système est composé de deux </a:t>
            </a:r>
            <a:r>
              <a:rPr b="1" lang="fr"/>
              <a:t>corps rigides</a:t>
            </a:r>
            <a:r>
              <a:rPr lang="fr"/>
              <a:t>.</a:t>
            </a:r>
            <a:endParaRPr/>
          </a:p>
          <a:p>
            <a:pPr indent="-88900" lvl="0" marL="990000" rtl="0" algn="l">
              <a:spcBef>
                <a:spcPts val="0"/>
              </a:spcBef>
              <a:spcAft>
                <a:spcPts val="0"/>
              </a:spcAft>
              <a:buSzPts val="1400"/>
              <a:buChar char="-"/>
            </a:pPr>
            <a:r>
              <a:rPr lang="fr"/>
              <a:t> Le système "Ball and Beam" contient </a:t>
            </a:r>
            <a:r>
              <a:rPr b="1" lang="fr"/>
              <a:t>deux degrés</a:t>
            </a:r>
            <a:r>
              <a:rPr lang="fr"/>
              <a:t> de liberté : </a:t>
            </a:r>
            <a:endParaRPr/>
          </a:p>
          <a:p>
            <a:pPr indent="0" lvl="0" marL="914400" rtl="0" algn="l">
              <a:spcBef>
                <a:spcPts val="0"/>
              </a:spcBef>
              <a:spcAft>
                <a:spcPts val="0"/>
              </a:spcAft>
              <a:buNone/>
            </a:pPr>
            <a:r>
              <a:rPr lang="fr"/>
              <a:t>  un mouvement </a:t>
            </a:r>
            <a:r>
              <a:rPr b="1" lang="fr"/>
              <a:t>rotatif </a:t>
            </a:r>
            <a:r>
              <a:rPr lang="fr"/>
              <a:t>de la bille avec un </a:t>
            </a:r>
            <a:r>
              <a:rPr b="1" lang="fr"/>
              <a:t>déplacement</a:t>
            </a:r>
            <a:r>
              <a:rPr b="1" lang="fr"/>
              <a:t> </a:t>
            </a:r>
            <a:r>
              <a:rPr lang="fr"/>
              <a:t>sur la barre </a:t>
            </a:r>
            <a:endParaRPr/>
          </a:p>
          <a:p>
            <a:pPr indent="0" lvl="0" marL="0" rtl="0" algn="l">
              <a:spcBef>
                <a:spcPts val="0"/>
              </a:spcBef>
              <a:spcAft>
                <a:spcPts val="0"/>
              </a:spcAft>
              <a:buNone/>
            </a:pPr>
            <a:r>
              <a:t/>
            </a:r>
            <a:endParaRPr/>
          </a:p>
        </p:txBody>
      </p:sp>
      <p:sp>
        <p:nvSpPr>
          <p:cNvPr id="159" name="Google Shape;159;p22"/>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166" name="Google Shape;166;p23"/>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p:txBody>
      </p:sp>
      <p:sp>
        <p:nvSpPr>
          <p:cNvPr id="167" name="Google Shape;167;p23"/>
          <p:cNvSpPr txBox="1"/>
          <p:nvPr>
            <p:ph type="ctrTitle"/>
          </p:nvPr>
        </p:nvSpPr>
        <p:spPr>
          <a:xfrm>
            <a:off x="2508775" y="1895850"/>
            <a:ext cx="41538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fr" sz="3000">
                <a:solidFill>
                  <a:srgbClr val="0B4A81"/>
                </a:solidFill>
              </a:rPr>
              <a:t>III.  Etude Théorique </a:t>
            </a:r>
            <a:endParaRPr sz="3000"/>
          </a:p>
        </p:txBody>
      </p:sp>
      <p:sp>
        <p:nvSpPr>
          <p:cNvPr id="168" name="Google Shape;168;p23"/>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175" name="Google Shape;175;p24"/>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
        <p:nvSpPr>
          <p:cNvPr id="176" name="Google Shape;176;p24"/>
          <p:cNvSpPr txBox="1"/>
          <p:nvPr>
            <p:ph type="ctrTitle"/>
          </p:nvPr>
        </p:nvSpPr>
        <p:spPr>
          <a:xfrm>
            <a:off x="3409800" y="4663425"/>
            <a:ext cx="3848100" cy="50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1100"/>
              <a:buNone/>
            </a:pPr>
            <a:r>
              <a:rPr lang="fr" sz="1779">
                <a:solidFill>
                  <a:schemeClr val="lt1"/>
                </a:solidFill>
              </a:rPr>
              <a:t>Méthode de Lagrange</a:t>
            </a:r>
            <a:endParaRPr sz="1779">
              <a:solidFill>
                <a:schemeClr val="lt1"/>
              </a:solidFill>
            </a:endParaRPr>
          </a:p>
        </p:txBody>
      </p:sp>
      <p:pic>
        <p:nvPicPr>
          <p:cNvPr id="177" name="Google Shape;177;p24"/>
          <p:cNvPicPr preferRelativeResize="0"/>
          <p:nvPr/>
        </p:nvPicPr>
        <p:blipFill>
          <a:blip r:embed="rId3">
            <a:alphaModFix/>
          </a:blip>
          <a:stretch>
            <a:fillRect/>
          </a:stretch>
        </p:blipFill>
        <p:spPr>
          <a:xfrm>
            <a:off x="2593550" y="963052"/>
            <a:ext cx="2451600" cy="675900"/>
          </a:xfrm>
          <a:prstGeom prst="rect">
            <a:avLst/>
          </a:prstGeom>
          <a:noFill/>
          <a:ln>
            <a:noFill/>
          </a:ln>
        </p:spPr>
      </p:pic>
      <p:sp>
        <p:nvSpPr>
          <p:cNvPr id="178" name="Google Shape;178;p24"/>
          <p:cNvSpPr txBox="1"/>
          <p:nvPr/>
        </p:nvSpPr>
        <p:spPr>
          <a:xfrm>
            <a:off x="151450" y="1077800"/>
            <a:ext cx="2380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700">
                <a:solidFill>
                  <a:schemeClr val="dk1"/>
                </a:solidFill>
              </a:rPr>
              <a:t>Equation de Lagrange:</a:t>
            </a:r>
            <a:endParaRPr sz="1700">
              <a:solidFill>
                <a:schemeClr val="dk1"/>
              </a:solidFill>
            </a:endParaRPr>
          </a:p>
        </p:txBody>
      </p:sp>
      <p:sp>
        <p:nvSpPr>
          <p:cNvPr id="179" name="Google Shape;179;p24"/>
          <p:cNvSpPr txBox="1"/>
          <p:nvPr/>
        </p:nvSpPr>
        <p:spPr>
          <a:xfrm>
            <a:off x="435125" y="2486750"/>
            <a:ext cx="647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0" name="Google Shape;180;p24"/>
          <p:cNvSpPr txBox="1"/>
          <p:nvPr/>
        </p:nvSpPr>
        <p:spPr>
          <a:xfrm>
            <a:off x="151450" y="1760513"/>
            <a:ext cx="9356700" cy="2465100"/>
          </a:xfrm>
          <a:prstGeom prst="rect">
            <a:avLst/>
          </a:prstGeom>
          <a:noFill/>
          <a:ln>
            <a:noFill/>
          </a:ln>
        </p:spPr>
        <p:txBody>
          <a:bodyPr anchorCtr="0" anchor="t" bIns="91425" lIns="91425" spcFirstLastPara="1" rIns="91425" wrap="square" tIns="91425">
            <a:spAutoFit/>
          </a:bodyPr>
          <a:lstStyle/>
          <a:p>
            <a:pPr indent="0" lvl="0" marL="0" rtl="0" algn="l">
              <a:lnSpc>
                <a:spcPct val="128571"/>
              </a:lnSpc>
              <a:spcBef>
                <a:spcPts val="0"/>
              </a:spcBef>
              <a:spcAft>
                <a:spcPts val="0"/>
              </a:spcAft>
              <a:buNone/>
            </a:pPr>
            <a:r>
              <a:rPr lang="fr" sz="1700">
                <a:solidFill>
                  <a:schemeClr val="dk1"/>
                </a:solidFill>
              </a:rPr>
              <a:t>L’énergie cinétique totale du système est donnée par:   K= K1+K2</a:t>
            </a:r>
            <a:endParaRPr sz="1700">
              <a:solidFill>
                <a:schemeClr val="dk1"/>
              </a:solidFill>
            </a:endParaRPr>
          </a:p>
          <a:p>
            <a:pPr indent="0" lvl="0" marL="0" rtl="0" algn="l">
              <a:lnSpc>
                <a:spcPct val="128571"/>
              </a:lnSpc>
              <a:spcBef>
                <a:spcPts val="0"/>
              </a:spcBef>
              <a:spcAft>
                <a:spcPts val="0"/>
              </a:spcAft>
              <a:buNone/>
            </a:pPr>
            <a:r>
              <a:rPr lang="fr" sz="1700">
                <a:solidFill>
                  <a:schemeClr val="dk1"/>
                </a:solidFill>
              </a:rPr>
              <a:t>avec: K1 l’énergie cinétique de la barre </a:t>
            </a:r>
            <a:r>
              <a:rPr lang="fr" sz="1700">
                <a:solidFill>
                  <a:schemeClr val="dk1"/>
                </a:solidFill>
              </a:rPr>
              <a:t>où J est le moment d'inertie et ά sa vitesse angulaire                </a:t>
            </a:r>
            <a:r>
              <a:rPr lang="fr" sz="1700">
                <a:solidFill>
                  <a:schemeClr val="dk1"/>
                </a:solidFill>
              </a:rPr>
              <a:t>                                                                                        </a:t>
            </a:r>
            <a:endParaRPr sz="1700">
              <a:solidFill>
                <a:schemeClr val="dk1"/>
              </a:solidFill>
            </a:endParaRPr>
          </a:p>
          <a:p>
            <a:pPr indent="0" lvl="0" marL="0" rtl="0" algn="l">
              <a:lnSpc>
                <a:spcPct val="128571"/>
              </a:lnSpc>
              <a:spcBef>
                <a:spcPts val="0"/>
              </a:spcBef>
              <a:spcAft>
                <a:spcPts val="0"/>
              </a:spcAft>
              <a:buNone/>
            </a:pPr>
            <a:r>
              <a:rPr lang="fr" sz="1700">
                <a:solidFill>
                  <a:schemeClr val="dk1"/>
                </a:solidFill>
              </a:rPr>
              <a:t> </a:t>
            </a:r>
            <a:endParaRPr sz="1700">
              <a:solidFill>
                <a:schemeClr val="dk1"/>
              </a:solidFill>
            </a:endParaRPr>
          </a:p>
          <a:p>
            <a:pPr indent="0" lvl="0" marL="0" rtl="0" algn="l">
              <a:lnSpc>
                <a:spcPct val="128571"/>
              </a:lnSpc>
              <a:spcBef>
                <a:spcPts val="0"/>
              </a:spcBef>
              <a:spcAft>
                <a:spcPts val="0"/>
              </a:spcAft>
              <a:buClr>
                <a:schemeClr val="dk1"/>
              </a:buClr>
              <a:buSzPts val="1100"/>
              <a:buFont typeface="Arial"/>
              <a:buNone/>
            </a:pPr>
            <a:r>
              <a:t/>
            </a:r>
            <a:endParaRPr sz="1700">
              <a:solidFill>
                <a:schemeClr val="dk1"/>
              </a:solidFill>
            </a:endParaRPr>
          </a:p>
          <a:p>
            <a:pPr indent="0" lvl="0" marL="0" rtl="0" algn="l">
              <a:lnSpc>
                <a:spcPct val="128571"/>
              </a:lnSpc>
              <a:spcBef>
                <a:spcPts val="0"/>
              </a:spcBef>
              <a:spcAft>
                <a:spcPts val="0"/>
              </a:spcAft>
              <a:buClr>
                <a:schemeClr val="dk1"/>
              </a:buClr>
              <a:buSzPts val="1100"/>
              <a:buFont typeface="Arial"/>
              <a:buNone/>
            </a:pPr>
            <a:r>
              <a:rPr lang="fr" sz="1700">
                <a:solidFill>
                  <a:schemeClr val="dk1"/>
                </a:solidFill>
              </a:rPr>
              <a:t>K2 l’énergie cinétique de la bille et       est la vitesse angulaire de la balle et Vb sa vitesse linéaire   </a:t>
            </a:r>
            <a:endParaRPr sz="1700">
              <a:solidFill>
                <a:schemeClr val="dk1"/>
              </a:solidFill>
            </a:endParaRPr>
          </a:p>
          <a:p>
            <a:pPr indent="0" lvl="0" marL="0" rtl="0" algn="l">
              <a:spcBef>
                <a:spcPts val="0"/>
              </a:spcBef>
              <a:spcAft>
                <a:spcPts val="0"/>
              </a:spcAft>
              <a:buNone/>
            </a:pPr>
            <a:r>
              <a:t/>
            </a:r>
            <a:endParaRPr sz="1700">
              <a:solidFill>
                <a:schemeClr val="dk1"/>
              </a:solidFill>
            </a:endParaRPr>
          </a:p>
        </p:txBody>
      </p:sp>
      <p:pic>
        <p:nvPicPr>
          <p:cNvPr id="181" name="Google Shape;181;p24"/>
          <p:cNvPicPr preferRelativeResize="0"/>
          <p:nvPr/>
        </p:nvPicPr>
        <p:blipFill rotWithShape="1">
          <a:blip r:embed="rId4">
            <a:alphaModFix/>
          </a:blip>
          <a:srcRect b="13369" l="0" r="0" t="17142"/>
          <a:stretch/>
        </p:blipFill>
        <p:spPr>
          <a:xfrm>
            <a:off x="2668425" y="2508999"/>
            <a:ext cx="1569050" cy="581275"/>
          </a:xfrm>
          <a:prstGeom prst="rect">
            <a:avLst/>
          </a:prstGeom>
          <a:noFill/>
          <a:ln>
            <a:noFill/>
          </a:ln>
          <a:effectLst>
            <a:reflection blurRad="0" dir="5400000" dist="38100" endA="0" endPos="30000" fadeDir="5400012" kx="0" rotWithShape="0" algn="bl" stPos="0" sy="-100000" ky="0"/>
          </a:effectLst>
        </p:spPr>
      </p:pic>
      <p:pic>
        <p:nvPicPr>
          <p:cNvPr id="182" name="Google Shape;182;p24"/>
          <p:cNvPicPr preferRelativeResize="0"/>
          <p:nvPr/>
        </p:nvPicPr>
        <p:blipFill rotWithShape="1">
          <a:blip r:embed="rId5">
            <a:alphaModFix/>
          </a:blip>
          <a:srcRect b="15976" l="0" r="0" t="15661"/>
          <a:stretch/>
        </p:blipFill>
        <p:spPr>
          <a:xfrm>
            <a:off x="1994725" y="3599375"/>
            <a:ext cx="3149175" cy="581275"/>
          </a:xfrm>
          <a:prstGeom prst="rect">
            <a:avLst/>
          </a:prstGeom>
          <a:noFill/>
          <a:ln>
            <a:noFill/>
          </a:ln>
        </p:spPr>
      </p:pic>
      <p:pic>
        <p:nvPicPr>
          <p:cNvPr id="183" name="Google Shape;183;p24"/>
          <p:cNvPicPr preferRelativeResize="0"/>
          <p:nvPr/>
        </p:nvPicPr>
        <p:blipFill rotWithShape="1">
          <a:blip r:embed="rId5">
            <a:alphaModFix/>
          </a:blip>
          <a:srcRect b="32536" l="39527" r="50893" t="31126"/>
          <a:stretch/>
        </p:blipFill>
        <p:spPr>
          <a:xfrm>
            <a:off x="3662999" y="3150372"/>
            <a:ext cx="312700" cy="312700"/>
          </a:xfrm>
          <a:prstGeom prst="rect">
            <a:avLst/>
          </a:prstGeom>
          <a:noFill/>
          <a:ln>
            <a:noFill/>
          </a:ln>
        </p:spPr>
      </p:pic>
      <p:sp>
        <p:nvSpPr>
          <p:cNvPr id="184" name="Google Shape;184;p24"/>
          <p:cNvSpPr txBox="1"/>
          <p:nvPr/>
        </p:nvSpPr>
        <p:spPr>
          <a:xfrm>
            <a:off x="151450" y="3921200"/>
            <a:ext cx="11195400" cy="369300"/>
          </a:xfrm>
          <a:prstGeom prst="rect">
            <a:avLst/>
          </a:prstGeom>
          <a:noFill/>
          <a:ln>
            <a:noFill/>
          </a:ln>
        </p:spPr>
        <p:txBody>
          <a:bodyPr anchorCtr="0" anchor="t" bIns="91425" lIns="91425" spcFirstLastPara="1" rIns="91425" wrap="square" tIns="91425">
            <a:spAutoFit/>
          </a:bodyPr>
          <a:lstStyle/>
          <a:p>
            <a:pPr indent="0" lvl="0" marL="0" rtl="0" algn="l">
              <a:lnSpc>
                <a:spcPct val="108571"/>
              </a:lnSpc>
              <a:spcBef>
                <a:spcPts val="0"/>
              </a:spcBef>
              <a:spcAft>
                <a:spcPts val="0"/>
              </a:spcAft>
              <a:buNone/>
            </a:pPr>
            <a:r>
              <a:t/>
            </a:r>
            <a:endParaRPr sz="1200">
              <a:solidFill>
                <a:schemeClr val="dk1"/>
              </a:solidFill>
            </a:endParaRPr>
          </a:p>
        </p:txBody>
      </p:sp>
      <p:sp>
        <p:nvSpPr>
          <p:cNvPr id="185" name="Google Shape;185;p24"/>
          <p:cNvSpPr txBox="1"/>
          <p:nvPr/>
        </p:nvSpPr>
        <p:spPr>
          <a:xfrm>
            <a:off x="378950" y="430200"/>
            <a:ext cx="6880800" cy="477000"/>
          </a:xfrm>
          <a:prstGeom prst="rect">
            <a:avLst/>
          </a:prstGeom>
          <a:noFill/>
          <a:ln>
            <a:noFill/>
          </a:ln>
        </p:spPr>
        <p:txBody>
          <a:bodyPr anchorCtr="0" anchor="t" bIns="91425" lIns="91425" spcFirstLastPara="1" rIns="91425" wrap="square" tIns="91425">
            <a:spAutoFit/>
          </a:bodyPr>
          <a:lstStyle/>
          <a:p>
            <a:pPr indent="-355600" lvl="0" marL="914400" rtl="0" algn="l">
              <a:lnSpc>
                <a:spcPct val="95000"/>
              </a:lnSpc>
              <a:spcBef>
                <a:spcPts val="0"/>
              </a:spcBef>
              <a:spcAft>
                <a:spcPts val="0"/>
              </a:spcAft>
              <a:buClr>
                <a:schemeClr val="dk1"/>
              </a:buClr>
              <a:buSzPts val="2000"/>
              <a:buAutoNum type="arabicPeriod"/>
            </a:pPr>
            <a:r>
              <a:rPr b="1" lang="fr" sz="2000">
                <a:solidFill>
                  <a:schemeClr val="dk1"/>
                </a:solidFill>
                <a:highlight>
                  <a:schemeClr val="lt1"/>
                </a:highlight>
              </a:rPr>
              <a:t>Modèle dynamique </a:t>
            </a:r>
            <a:endParaRPr b="1" sz="2000">
              <a:solidFill>
                <a:schemeClr val="dk1"/>
              </a:solidFill>
              <a:highlight>
                <a:schemeClr val="lt1"/>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192" name="Google Shape;192;p25"/>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
        <p:nvSpPr>
          <p:cNvPr id="193" name="Google Shape;193;p25"/>
          <p:cNvSpPr txBox="1"/>
          <p:nvPr>
            <p:ph type="ctrTitle"/>
          </p:nvPr>
        </p:nvSpPr>
        <p:spPr>
          <a:xfrm>
            <a:off x="3409800" y="4663425"/>
            <a:ext cx="3848100" cy="50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1100"/>
              <a:buNone/>
            </a:pPr>
            <a:r>
              <a:rPr lang="fr" sz="1779">
                <a:solidFill>
                  <a:schemeClr val="lt1"/>
                </a:solidFill>
              </a:rPr>
              <a:t>Méthode de Lagrange</a:t>
            </a:r>
            <a:endParaRPr sz="1779">
              <a:solidFill>
                <a:schemeClr val="lt1"/>
              </a:solidFill>
            </a:endParaRPr>
          </a:p>
        </p:txBody>
      </p:sp>
      <p:pic>
        <p:nvPicPr>
          <p:cNvPr id="194" name="Google Shape;194;p25"/>
          <p:cNvPicPr preferRelativeResize="0"/>
          <p:nvPr/>
        </p:nvPicPr>
        <p:blipFill>
          <a:blip r:embed="rId3">
            <a:alphaModFix/>
          </a:blip>
          <a:stretch>
            <a:fillRect/>
          </a:stretch>
        </p:blipFill>
        <p:spPr>
          <a:xfrm>
            <a:off x="3409800" y="1380850"/>
            <a:ext cx="5602078" cy="675900"/>
          </a:xfrm>
          <a:prstGeom prst="rect">
            <a:avLst/>
          </a:prstGeom>
          <a:noFill/>
          <a:ln>
            <a:noFill/>
          </a:ln>
        </p:spPr>
      </p:pic>
      <p:pic>
        <p:nvPicPr>
          <p:cNvPr id="195" name="Google Shape;195;p25"/>
          <p:cNvPicPr preferRelativeResize="0"/>
          <p:nvPr/>
        </p:nvPicPr>
        <p:blipFill>
          <a:blip r:embed="rId4">
            <a:alphaModFix/>
          </a:blip>
          <a:stretch>
            <a:fillRect/>
          </a:stretch>
        </p:blipFill>
        <p:spPr>
          <a:xfrm>
            <a:off x="2698088" y="2392352"/>
            <a:ext cx="5271525" cy="1301750"/>
          </a:xfrm>
          <a:prstGeom prst="rect">
            <a:avLst/>
          </a:prstGeom>
          <a:noFill/>
          <a:ln>
            <a:noFill/>
          </a:ln>
        </p:spPr>
      </p:pic>
      <p:sp>
        <p:nvSpPr>
          <p:cNvPr id="196" name="Google Shape;196;p25"/>
          <p:cNvSpPr txBox="1"/>
          <p:nvPr/>
        </p:nvSpPr>
        <p:spPr>
          <a:xfrm>
            <a:off x="227750" y="1412150"/>
            <a:ext cx="3041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700">
                <a:solidFill>
                  <a:schemeClr val="dk1"/>
                </a:solidFill>
              </a:rPr>
              <a:t>Lagrangien de notre système:</a:t>
            </a:r>
            <a:endParaRPr sz="1600">
              <a:solidFill>
                <a:srgbClr val="CC0000"/>
              </a:solidFill>
            </a:endParaRPr>
          </a:p>
        </p:txBody>
      </p:sp>
      <p:sp>
        <p:nvSpPr>
          <p:cNvPr id="197" name="Google Shape;197;p25"/>
          <p:cNvSpPr txBox="1"/>
          <p:nvPr/>
        </p:nvSpPr>
        <p:spPr>
          <a:xfrm>
            <a:off x="396675" y="2831650"/>
            <a:ext cx="2202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700">
                <a:solidFill>
                  <a:schemeClr val="dk1"/>
                </a:solidFill>
              </a:rPr>
              <a:t>Modèle dynamique:</a:t>
            </a:r>
            <a:endParaRPr sz="1700">
              <a:solidFill>
                <a:srgbClr val="CC0000"/>
              </a:solidFill>
            </a:endParaRPr>
          </a:p>
        </p:txBody>
      </p:sp>
      <p:sp>
        <p:nvSpPr>
          <p:cNvPr id="198" name="Google Shape;198;p25"/>
          <p:cNvSpPr txBox="1"/>
          <p:nvPr/>
        </p:nvSpPr>
        <p:spPr>
          <a:xfrm>
            <a:off x="519825" y="369350"/>
            <a:ext cx="14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99" name="Google Shape;199;p25"/>
          <p:cNvPicPr preferRelativeResize="0"/>
          <p:nvPr/>
        </p:nvPicPr>
        <p:blipFill rotWithShape="1">
          <a:blip r:embed="rId5">
            <a:alphaModFix/>
          </a:blip>
          <a:srcRect b="18639" l="0" r="0" t="0"/>
          <a:stretch/>
        </p:blipFill>
        <p:spPr>
          <a:xfrm>
            <a:off x="5625050" y="369355"/>
            <a:ext cx="2847408" cy="675900"/>
          </a:xfrm>
          <a:prstGeom prst="rect">
            <a:avLst/>
          </a:prstGeom>
          <a:noFill/>
          <a:ln>
            <a:noFill/>
          </a:ln>
        </p:spPr>
      </p:pic>
      <p:sp>
        <p:nvSpPr>
          <p:cNvPr id="200" name="Google Shape;200;p25"/>
          <p:cNvSpPr txBox="1"/>
          <p:nvPr/>
        </p:nvSpPr>
        <p:spPr>
          <a:xfrm>
            <a:off x="136825" y="369350"/>
            <a:ext cx="6411600" cy="875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1700">
                <a:solidFill>
                  <a:schemeClr val="dk1"/>
                </a:solidFill>
              </a:rPr>
              <a:t>L’énergie potentielle totale du système est donnée par :</a:t>
            </a:r>
            <a:endParaRPr sz="1700">
              <a:solidFill>
                <a:schemeClr val="dk1"/>
              </a:solidFill>
            </a:endParaRPr>
          </a:p>
        </p:txBody>
      </p:sp>
      <p:sp>
        <p:nvSpPr>
          <p:cNvPr id="201" name="Google Shape;201;p25"/>
          <p:cNvSpPr txBox="1"/>
          <p:nvPr/>
        </p:nvSpPr>
        <p:spPr>
          <a:xfrm>
            <a:off x="227750" y="4029700"/>
            <a:ext cx="8082300" cy="570000"/>
          </a:xfrm>
          <a:prstGeom prst="rect">
            <a:avLst/>
          </a:prstGeom>
          <a:noFill/>
          <a:ln>
            <a:noFill/>
          </a:ln>
        </p:spPr>
        <p:txBody>
          <a:bodyPr anchorCtr="0" anchor="t" bIns="91425" lIns="91425" spcFirstLastPara="1" rIns="91425" wrap="square" tIns="91425">
            <a:spAutoFit/>
          </a:bodyPr>
          <a:lstStyle/>
          <a:p>
            <a:pPr indent="0" lvl="0" marL="0" rtl="0" algn="l">
              <a:lnSpc>
                <a:spcPct val="108571"/>
              </a:lnSpc>
              <a:spcBef>
                <a:spcPts val="0"/>
              </a:spcBef>
              <a:spcAft>
                <a:spcPts val="0"/>
              </a:spcAft>
              <a:buNone/>
            </a:pPr>
            <a:r>
              <a:rPr i="1" lang="fr" sz="1200">
                <a:solidFill>
                  <a:schemeClr val="dk1"/>
                </a:solidFill>
              </a:rPr>
              <a:t>Remarque:</a:t>
            </a:r>
            <a:r>
              <a:rPr lang="fr" sz="1200">
                <a:solidFill>
                  <a:schemeClr val="dk1"/>
                </a:solidFill>
              </a:rPr>
              <a:t>  On a choisi : 𝓍 le vecteur des variables articulaires prismatiques et 𝝰 est le vecteur des variables              articulaires rotatives.</a:t>
            </a:r>
            <a:endParaRPr sz="12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6"/>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208" name="Google Shape;208;p26"/>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
        <p:nvSpPr>
          <p:cNvPr id="209" name="Google Shape;209;p26"/>
          <p:cNvSpPr txBox="1"/>
          <p:nvPr>
            <p:ph type="ctrTitle"/>
          </p:nvPr>
        </p:nvSpPr>
        <p:spPr>
          <a:xfrm>
            <a:off x="3409800" y="4605625"/>
            <a:ext cx="3848100" cy="50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1100"/>
              <a:buNone/>
            </a:pPr>
            <a:r>
              <a:rPr lang="fr" sz="1480">
                <a:solidFill>
                  <a:schemeClr val="lt1"/>
                </a:solidFill>
              </a:rPr>
              <a:t>Représentation </a:t>
            </a:r>
            <a:r>
              <a:rPr lang="fr" sz="1480">
                <a:solidFill>
                  <a:schemeClr val="lt1"/>
                </a:solidFill>
              </a:rPr>
              <a:t>d'état</a:t>
            </a:r>
            <a:endParaRPr sz="1480">
              <a:solidFill>
                <a:schemeClr val="lt1"/>
              </a:solidFill>
            </a:endParaRPr>
          </a:p>
        </p:txBody>
      </p:sp>
      <p:sp>
        <p:nvSpPr>
          <p:cNvPr id="210" name="Google Shape;210;p26"/>
          <p:cNvSpPr txBox="1"/>
          <p:nvPr/>
        </p:nvSpPr>
        <p:spPr>
          <a:xfrm>
            <a:off x="519825" y="369350"/>
            <a:ext cx="4746900" cy="4770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Clr>
                <a:schemeClr val="dk1"/>
              </a:buClr>
              <a:buSzPts val="275"/>
              <a:buFont typeface="Arial"/>
              <a:buNone/>
            </a:pPr>
            <a:r>
              <a:rPr b="1" lang="fr" sz="2000">
                <a:solidFill>
                  <a:schemeClr val="dk1"/>
                </a:solidFill>
                <a:highlight>
                  <a:schemeClr val="lt1"/>
                </a:highlight>
              </a:rPr>
              <a:t>2. </a:t>
            </a:r>
            <a:r>
              <a:rPr b="1" lang="fr" sz="2000">
                <a:solidFill>
                  <a:schemeClr val="dk1"/>
                </a:solidFill>
                <a:highlight>
                  <a:schemeClr val="lt1"/>
                </a:highlight>
              </a:rPr>
              <a:t> Représentation d’état  </a:t>
            </a:r>
            <a:endParaRPr b="1" sz="2000">
              <a:solidFill>
                <a:schemeClr val="dk1"/>
              </a:solidFill>
              <a:highlight>
                <a:schemeClr val="lt1"/>
              </a:highlight>
            </a:endParaRPr>
          </a:p>
        </p:txBody>
      </p:sp>
      <p:sp>
        <p:nvSpPr>
          <p:cNvPr id="211" name="Google Shape;211;p26"/>
          <p:cNvSpPr txBox="1"/>
          <p:nvPr/>
        </p:nvSpPr>
        <p:spPr>
          <a:xfrm>
            <a:off x="232550" y="1260800"/>
            <a:ext cx="4746900" cy="70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fr" sz="1700">
                <a:solidFill>
                  <a:schemeClr val="dk1"/>
                </a:solidFill>
              </a:rPr>
              <a:t>On a définit un vecteur d’état comme suit :</a:t>
            </a:r>
            <a:r>
              <a:rPr lang="fr"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212" name="Google Shape;212;p26"/>
          <p:cNvPicPr preferRelativeResize="0"/>
          <p:nvPr/>
        </p:nvPicPr>
        <p:blipFill>
          <a:blip r:embed="rId3">
            <a:alphaModFix/>
          </a:blip>
          <a:stretch>
            <a:fillRect/>
          </a:stretch>
        </p:blipFill>
        <p:spPr>
          <a:xfrm>
            <a:off x="4410500" y="1162275"/>
            <a:ext cx="1600500" cy="701100"/>
          </a:xfrm>
          <a:prstGeom prst="rect">
            <a:avLst/>
          </a:prstGeom>
          <a:noFill/>
          <a:ln>
            <a:noFill/>
          </a:ln>
        </p:spPr>
      </p:pic>
      <p:pic>
        <p:nvPicPr>
          <p:cNvPr id="213" name="Google Shape;213;p26"/>
          <p:cNvPicPr preferRelativeResize="0"/>
          <p:nvPr/>
        </p:nvPicPr>
        <p:blipFill>
          <a:blip r:embed="rId4">
            <a:alphaModFix/>
          </a:blip>
          <a:stretch>
            <a:fillRect/>
          </a:stretch>
        </p:blipFill>
        <p:spPr>
          <a:xfrm>
            <a:off x="1231150" y="1774351"/>
            <a:ext cx="4137525" cy="1537675"/>
          </a:xfrm>
          <a:prstGeom prst="rect">
            <a:avLst/>
          </a:prstGeom>
          <a:noFill/>
          <a:ln>
            <a:noFill/>
          </a:ln>
        </p:spPr>
      </p:pic>
      <p:sp>
        <p:nvSpPr>
          <p:cNvPr id="214" name="Google Shape;214;p26"/>
          <p:cNvSpPr txBox="1"/>
          <p:nvPr/>
        </p:nvSpPr>
        <p:spPr>
          <a:xfrm>
            <a:off x="232550" y="1246500"/>
            <a:ext cx="6840000" cy="404100"/>
          </a:xfrm>
          <a:prstGeom prst="rect">
            <a:avLst/>
          </a:prstGeom>
          <a:noFill/>
          <a:ln>
            <a:noFill/>
          </a:ln>
        </p:spPr>
        <p:txBody>
          <a:bodyPr anchorCtr="0" anchor="t" bIns="91425" lIns="91425" spcFirstLastPara="1" rIns="91425" wrap="square" tIns="91425">
            <a:spAutoFit/>
          </a:bodyPr>
          <a:lstStyle/>
          <a:p>
            <a:pPr indent="0" lvl="0" marL="457200" rtl="0" algn="l">
              <a:lnSpc>
                <a:spcPct val="95000"/>
              </a:lnSpc>
              <a:spcBef>
                <a:spcPts val="0"/>
              </a:spcBef>
              <a:spcAft>
                <a:spcPts val="0"/>
              </a:spcAft>
              <a:buNone/>
            </a:pPr>
            <a:r>
              <a:t/>
            </a:r>
            <a:endParaRPr b="1" sz="1500">
              <a:solidFill>
                <a:srgbClr val="CC0000"/>
              </a:solidFill>
            </a:endParaRPr>
          </a:p>
        </p:txBody>
      </p:sp>
      <p:sp>
        <p:nvSpPr>
          <p:cNvPr id="215" name="Google Shape;215;p26"/>
          <p:cNvSpPr txBox="1"/>
          <p:nvPr/>
        </p:nvSpPr>
        <p:spPr>
          <a:xfrm>
            <a:off x="-150450" y="3579625"/>
            <a:ext cx="8622900" cy="1083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fr" sz="1700">
                <a:solidFill>
                  <a:schemeClr val="dk1"/>
                </a:solidFill>
              </a:rPr>
              <a:t>On définit un point de fonctionnement correspondant à une position constante de la bille x</a:t>
            </a:r>
            <a:r>
              <a:rPr lang="fr" sz="1300">
                <a:solidFill>
                  <a:schemeClr val="dk1"/>
                </a:solidFill>
              </a:rPr>
              <a:t>0</a:t>
            </a:r>
            <a:r>
              <a:rPr lang="fr" sz="1700">
                <a:solidFill>
                  <a:schemeClr val="dk1"/>
                </a:solidFill>
              </a:rPr>
              <a:t> : si f(X) = 0 alors  </a:t>
            </a:r>
            <a:r>
              <a:rPr lang="fr" sz="1900">
                <a:solidFill>
                  <a:schemeClr val="dk1"/>
                </a:solidFill>
              </a:rPr>
              <a:t>τ</a:t>
            </a:r>
            <a:r>
              <a:rPr lang="fr" sz="1300">
                <a:solidFill>
                  <a:schemeClr val="dk1"/>
                </a:solidFill>
              </a:rPr>
              <a:t>0</a:t>
            </a:r>
            <a:r>
              <a:rPr lang="fr" sz="1700">
                <a:solidFill>
                  <a:schemeClr val="dk1"/>
                </a:solidFill>
              </a:rPr>
              <a:t> = (0.5M +mx0)g                                                             avec τ</a:t>
            </a:r>
            <a:r>
              <a:rPr lang="fr" sz="1300">
                <a:solidFill>
                  <a:schemeClr val="dk1"/>
                </a:solidFill>
              </a:rPr>
              <a:t>0</a:t>
            </a:r>
            <a:r>
              <a:rPr lang="fr" sz="1700">
                <a:solidFill>
                  <a:schemeClr val="dk1"/>
                </a:solidFill>
              </a:rPr>
              <a:t>  est le couple nécessaire pour maintenir la bille dans la position x0</a:t>
            </a:r>
            <a:endParaRPr/>
          </a:p>
        </p:txBody>
      </p:sp>
      <p:sp>
        <p:nvSpPr>
          <p:cNvPr id="216" name="Google Shape;216;p26"/>
          <p:cNvSpPr txBox="1"/>
          <p:nvPr/>
        </p:nvSpPr>
        <p:spPr>
          <a:xfrm>
            <a:off x="93650" y="732675"/>
            <a:ext cx="4885800" cy="429600"/>
          </a:xfrm>
          <a:prstGeom prst="rect">
            <a:avLst/>
          </a:prstGeom>
          <a:noFill/>
          <a:ln>
            <a:noFill/>
          </a:ln>
        </p:spPr>
        <p:txBody>
          <a:bodyPr anchorCtr="0" anchor="t" bIns="91425" lIns="91425" spcFirstLastPara="1" rIns="91425" wrap="square" tIns="91425">
            <a:spAutoFit/>
          </a:bodyPr>
          <a:lstStyle/>
          <a:p>
            <a:pPr indent="-334962" lvl="0" marL="457200" rtl="0" algn="l">
              <a:lnSpc>
                <a:spcPct val="95000"/>
              </a:lnSpc>
              <a:spcBef>
                <a:spcPts val="0"/>
              </a:spcBef>
              <a:spcAft>
                <a:spcPts val="0"/>
              </a:spcAft>
              <a:buClr>
                <a:schemeClr val="dk1"/>
              </a:buClr>
              <a:buSzPts val="1675"/>
              <a:buChar char="●"/>
            </a:pPr>
            <a:r>
              <a:rPr b="1" lang="fr" sz="1675">
                <a:solidFill>
                  <a:schemeClr val="dk1"/>
                </a:solidFill>
              </a:rPr>
              <a:t> </a:t>
            </a:r>
            <a:r>
              <a:rPr b="1" lang="fr" sz="1475">
                <a:solidFill>
                  <a:schemeClr val="dk1"/>
                </a:solidFill>
              </a:rPr>
              <a:t>Représentation d’état du système non linéaire</a:t>
            </a:r>
            <a:endParaRPr b="1" sz="1500">
              <a:solidFill>
                <a:srgbClr val="CC0000"/>
              </a:solidFill>
            </a:endParaRPr>
          </a:p>
        </p:txBody>
      </p:sp>
      <p:sp>
        <p:nvSpPr>
          <p:cNvPr id="217" name="Google Shape;217;p26"/>
          <p:cNvSpPr txBox="1"/>
          <p:nvPr/>
        </p:nvSpPr>
        <p:spPr>
          <a:xfrm>
            <a:off x="147213" y="3187538"/>
            <a:ext cx="6305400" cy="429600"/>
          </a:xfrm>
          <a:prstGeom prst="rect">
            <a:avLst/>
          </a:prstGeom>
          <a:noFill/>
          <a:ln>
            <a:noFill/>
          </a:ln>
        </p:spPr>
        <p:txBody>
          <a:bodyPr anchorCtr="0" anchor="t" bIns="91425" lIns="91425" spcFirstLastPara="1" rIns="91425" wrap="square" tIns="91425">
            <a:spAutoFit/>
          </a:bodyPr>
          <a:lstStyle/>
          <a:p>
            <a:pPr indent="-334962" lvl="0" marL="457200" rtl="0" algn="l">
              <a:lnSpc>
                <a:spcPct val="95000"/>
              </a:lnSpc>
              <a:spcBef>
                <a:spcPts val="0"/>
              </a:spcBef>
              <a:spcAft>
                <a:spcPts val="0"/>
              </a:spcAft>
              <a:buClr>
                <a:schemeClr val="dk1"/>
              </a:buClr>
              <a:buSzPts val="1675"/>
              <a:buChar char="●"/>
            </a:pPr>
            <a:r>
              <a:rPr b="1" lang="fr" sz="1675">
                <a:solidFill>
                  <a:schemeClr val="dk1"/>
                </a:solidFill>
              </a:rPr>
              <a:t> </a:t>
            </a:r>
            <a:r>
              <a:rPr b="1" lang="fr" sz="1475">
                <a:solidFill>
                  <a:schemeClr val="dk1"/>
                </a:solidFill>
              </a:rPr>
              <a:t>Représentation d’état du système linéaire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7"/>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224" name="Google Shape;224;p27"/>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
        <p:nvSpPr>
          <p:cNvPr id="225" name="Google Shape;225;p27"/>
          <p:cNvSpPr txBox="1"/>
          <p:nvPr>
            <p:ph type="ctrTitle"/>
          </p:nvPr>
        </p:nvSpPr>
        <p:spPr>
          <a:xfrm>
            <a:off x="3409800" y="4663425"/>
            <a:ext cx="3848100" cy="50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1100"/>
              <a:buNone/>
            </a:pPr>
            <a:r>
              <a:rPr lang="fr" sz="1779">
                <a:solidFill>
                  <a:schemeClr val="lt1"/>
                </a:solidFill>
              </a:rPr>
              <a:t>Représentation d'état</a:t>
            </a:r>
            <a:endParaRPr sz="1779">
              <a:solidFill>
                <a:schemeClr val="lt1"/>
              </a:solidFill>
            </a:endParaRPr>
          </a:p>
        </p:txBody>
      </p:sp>
      <p:sp>
        <p:nvSpPr>
          <p:cNvPr id="226" name="Google Shape;226;p27"/>
          <p:cNvSpPr txBox="1"/>
          <p:nvPr/>
        </p:nvSpPr>
        <p:spPr>
          <a:xfrm>
            <a:off x="519825" y="369350"/>
            <a:ext cx="14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7" name="Google Shape;227;p27"/>
          <p:cNvSpPr txBox="1"/>
          <p:nvPr/>
        </p:nvSpPr>
        <p:spPr>
          <a:xfrm>
            <a:off x="13675" y="193488"/>
            <a:ext cx="9144000" cy="1573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700">
              <a:solidFill>
                <a:schemeClr val="dk1"/>
              </a:solidFill>
            </a:endParaRPr>
          </a:p>
          <a:p>
            <a:pPr indent="0" lvl="0" marL="457200" rtl="0" algn="l">
              <a:lnSpc>
                <a:spcPct val="115000"/>
              </a:lnSpc>
              <a:spcBef>
                <a:spcPts val="0"/>
              </a:spcBef>
              <a:spcAft>
                <a:spcPts val="0"/>
              </a:spcAft>
              <a:buNone/>
            </a:pPr>
            <a:r>
              <a:t/>
            </a:r>
            <a:endParaRPr sz="155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b="1" sz="1550">
              <a:solidFill>
                <a:srgbClr val="CC0000"/>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fr" sz="1700">
                <a:solidFill>
                  <a:schemeClr val="dk1"/>
                </a:solidFill>
              </a:rPr>
              <a:t>L’état de fonctionnement est alors donné par </a:t>
            </a:r>
            <a:r>
              <a:rPr lang="fr" sz="1550">
                <a:solidFill>
                  <a:schemeClr val="dk1"/>
                </a:solidFill>
                <a:highlight>
                  <a:srgbClr val="FFFFFF"/>
                </a:highlight>
                <a:latin typeface="Times New Roman"/>
                <a:ea typeface="Times New Roman"/>
                <a:cs typeface="Times New Roman"/>
                <a:sym typeface="Times New Roman"/>
              </a:rPr>
              <a:t>:</a:t>
            </a:r>
            <a:endParaRPr sz="135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Clr>
                <a:schemeClr val="dk1"/>
              </a:buClr>
              <a:buSzPts val="1100"/>
              <a:buFont typeface="Arial"/>
              <a:buNone/>
            </a:pPr>
            <a:r>
              <a:t/>
            </a:r>
            <a:endParaRPr sz="1550">
              <a:solidFill>
                <a:schemeClr val="dk1"/>
              </a:solidFill>
              <a:highlight>
                <a:srgbClr val="FFFFFF"/>
              </a:highlight>
              <a:latin typeface="Times New Roman"/>
              <a:ea typeface="Times New Roman"/>
              <a:cs typeface="Times New Roman"/>
              <a:sym typeface="Times New Roman"/>
            </a:endParaRPr>
          </a:p>
        </p:txBody>
      </p:sp>
      <p:pic>
        <p:nvPicPr>
          <p:cNvPr id="228" name="Google Shape;228;p27"/>
          <p:cNvPicPr preferRelativeResize="0"/>
          <p:nvPr/>
        </p:nvPicPr>
        <p:blipFill rotWithShape="1">
          <a:blip r:embed="rId3">
            <a:alphaModFix/>
          </a:blip>
          <a:srcRect b="0" l="-5520" r="5519" t="0"/>
          <a:stretch/>
        </p:blipFill>
        <p:spPr>
          <a:xfrm>
            <a:off x="4701100" y="641250"/>
            <a:ext cx="2726750" cy="1222075"/>
          </a:xfrm>
          <a:prstGeom prst="rect">
            <a:avLst/>
          </a:prstGeom>
          <a:noFill/>
          <a:ln>
            <a:noFill/>
          </a:ln>
        </p:spPr>
      </p:pic>
      <p:pic>
        <p:nvPicPr>
          <p:cNvPr id="229" name="Google Shape;229;p27"/>
          <p:cNvPicPr preferRelativeResize="0"/>
          <p:nvPr/>
        </p:nvPicPr>
        <p:blipFill rotWithShape="1">
          <a:blip r:embed="rId4">
            <a:alphaModFix/>
          </a:blip>
          <a:srcRect b="18039" l="5309" r="5754" t="0"/>
          <a:stretch/>
        </p:blipFill>
        <p:spPr>
          <a:xfrm>
            <a:off x="1020177" y="2010200"/>
            <a:ext cx="3103175" cy="1741525"/>
          </a:xfrm>
          <a:prstGeom prst="rect">
            <a:avLst/>
          </a:prstGeom>
          <a:noFill/>
          <a:ln>
            <a:noFill/>
          </a:ln>
        </p:spPr>
      </p:pic>
      <p:pic>
        <p:nvPicPr>
          <p:cNvPr id="230" name="Google Shape;230;p27"/>
          <p:cNvPicPr preferRelativeResize="0"/>
          <p:nvPr/>
        </p:nvPicPr>
        <p:blipFill rotWithShape="1">
          <a:blip r:embed="rId5">
            <a:alphaModFix/>
          </a:blip>
          <a:srcRect b="0" l="5669" r="9332" t="0"/>
          <a:stretch/>
        </p:blipFill>
        <p:spPr>
          <a:xfrm>
            <a:off x="4197501" y="2219976"/>
            <a:ext cx="2726750" cy="1443158"/>
          </a:xfrm>
          <a:prstGeom prst="rect">
            <a:avLst/>
          </a:prstGeom>
          <a:noFill/>
          <a:ln>
            <a:noFill/>
          </a:ln>
        </p:spPr>
      </p:pic>
      <p:pic>
        <p:nvPicPr>
          <p:cNvPr id="231" name="Google Shape;231;p27"/>
          <p:cNvPicPr preferRelativeResize="0"/>
          <p:nvPr/>
        </p:nvPicPr>
        <p:blipFill>
          <a:blip r:embed="rId6">
            <a:alphaModFix/>
          </a:blip>
          <a:stretch>
            <a:fillRect/>
          </a:stretch>
        </p:blipFill>
        <p:spPr>
          <a:xfrm>
            <a:off x="7070580" y="2571752"/>
            <a:ext cx="1611145" cy="508800"/>
          </a:xfrm>
          <a:prstGeom prst="rect">
            <a:avLst/>
          </a:prstGeom>
          <a:noFill/>
          <a:ln>
            <a:noFill/>
          </a:ln>
        </p:spPr>
      </p:pic>
      <p:sp>
        <p:nvSpPr>
          <p:cNvPr id="232" name="Google Shape;232;p27"/>
          <p:cNvSpPr txBox="1"/>
          <p:nvPr/>
        </p:nvSpPr>
        <p:spPr>
          <a:xfrm>
            <a:off x="123100" y="1473925"/>
            <a:ext cx="4578000" cy="389400"/>
          </a:xfrm>
          <a:prstGeom prst="rect">
            <a:avLst/>
          </a:prstGeom>
          <a:noFill/>
          <a:ln>
            <a:noFill/>
          </a:ln>
        </p:spPr>
        <p:txBody>
          <a:bodyPr anchorCtr="0" anchor="t" bIns="91425" lIns="91425" spcFirstLastPara="1" rIns="91425" wrap="square" tIns="91425">
            <a:spAutoFit/>
          </a:bodyPr>
          <a:lstStyle/>
          <a:p>
            <a:pPr indent="0" lvl="0" marL="457200" rtl="0" algn="l">
              <a:lnSpc>
                <a:spcPct val="95000"/>
              </a:lnSpc>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nvSpPr>
        <p:spPr>
          <a:xfrm>
            <a:off x="5113500" y="2141273"/>
            <a:ext cx="35091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700"/>
              <a:t>Les trois paramètres principaux à régler dans le contrôleur </a:t>
            </a:r>
            <a:r>
              <a:rPr b="1" lang="fr" sz="1700"/>
              <a:t>PID </a:t>
            </a:r>
            <a:r>
              <a:rPr lang="fr" sz="1700"/>
              <a:t>sont le gain proportionnel (</a:t>
            </a:r>
            <a:r>
              <a:rPr b="1" lang="fr" sz="1700"/>
              <a:t>Kp</a:t>
            </a:r>
            <a:r>
              <a:rPr lang="fr" sz="1700"/>
              <a:t>), le g</a:t>
            </a:r>
            <a:r>
              <a:rPr lang="fr" sz="1700"/>
              <a:t>ain intégrale</a:t>
            </a:r>
            <a:r>
              <a:rPr lang="fr" sz="1700"/>
              <a:t> (</a:t>
            </a:r>
            <a:r>
              <a:rPr b="1" lang="fr" sz="1700"/>
              <a:t>Ki</a:t>
            </a:r>
            <a:r>
              <a:rPr lang="fr" sz="1700"/>
              <a:t>) et </a:t>
            </a:r>
            <a:r>
              <a:rPr lang="fr" sz="1700">
                <a:solidFill>
                  <a:schemeClr val="dk1"/>
                </a:solidFill>
              </a:rPr>
              <a:t>le gain dérivé </a:t>
            </a:r>
            <a:r>
              <a:rPr lang="fr" sz="1700"/>
              <a:t> (</a:t>
            </a:r>
            <a:r>
              <a:rPr b="1" lang="fr" sz="1700"/>
              <a:t>Kd</a:t>
            </a:r>
            <a:r>
              <a:rPr lang="fr" sz="1700"/>
              <a:t>).</a:t>
            </a:r>
            <a:endParaRPr sz="1700"/>
          </a:p>
        </p:txBody>
      </p:sp>
      <p:sp>
        <p:nvSpPr>
          <p:cNvPr id="238" name="Google Shape;238;p28"/>
          <p:cNvSpPr txBox="1"/>
          <p:nvPr>
            <p:ph type="ctrTitle"/>
          </p:nvPr>
        </p:nvSpPr>
        <p:spPr>
          <a:xfrm>
            <a:off x="767175" y="303375"/>
            <a:ext cx="5187600" cy="451500"/>
          </a:xfrm>
          <a:prstGeom prst="rect">
            <a:avLst/>
          </a:prstGeom>
        </p:spPr>
        <p:txBody>
          <a:bodyPr anchorCtr="0" anchor="b" bIns="91425" lIns="91425" spcFirstLastPara="1" rIns="91425" wrap="square" tIns="91425">
            <a:noAutofit/>
          </a:bodyPr>
          <a:lstStyle/>
          <a:p>
            <a:pPr indent="0" lvl="0" marL="0" rtl="0" algn="l">
              <a:lnSpc>
                <a:spcPct val="95000"/>
              </a:lnSpc>
              <a:spcBef>
                <a:spcPts val="0"/>
              </a:spcBef>
              <a:spcAft>
                <a:spcPts val="0"/>
              </a:spcAft>
              <a:buClr>
                <a:schemeClr val="dk1"/>
              </a:buClr>
              <a:buSzPts val="1100"/>
              <a:buFont typeface="Arial"/>
              <a:buNone/>
            </a:pPr>
            <a:r>
              <a:rPr b="1" lang="fr" sz="2000">
                <a:highlight>
                  <a:schemeClr val="lt1"/>
                </a:highlight>
              </a:rPr>
              <a:t>3.  Choix de la commande </a:t>
            </a:r>
            <a:endParaRPr sz="2000"/>
          </a:p>
        </p:txBody>
      </p:sp>
      <p:sp>
        <p:nvSpPr>
          <p:cNvPr id="239" name="Google Shape;239;p28"/>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241" name="Google Shape;241;p28"/>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
        <p:nvSpPr>
          <p:cNvPr id="242" name="Google Shape;242;p28"/>
          <p:cNvSpPr txBox="1"/>
          <p:nvPr/>
        </p:nvSpPr>
        <p:spPr>
          <a:xfrm>
            <a:off x="889050" y="812925"/>
            <a:ext cx="40638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1700">
                <a:solidFill>
                  <a:schemeClr val="dk1"/>
                </a:solidFill>
              </a:rPr>
              <a:t>On utilise la commande </a:t>
            </a:r>
            <a:r>
              <a:rPr b="1" lang="fr" sz="1700">
                <a:solidFill>
                  <a:schemeClr val="dk1"/>
                </a:solidFill>
              </a:rPr>
              <a:t>PID parallèle </a:t>
            </a:r>
            <a:r>
              <a:rPr lang="fr" sz="1700">
                <a:solidFill>
                  <a:schemeClr val="dk1"/>
                </a:solidFill>
              </a:rPr>
              <a:t>: </a:t>
            </a:r>
            <a:endParaRPr sz="1700">
              <a:solidFill>
                <a:schemeClr val="dk1"/>
              </a:solidFill>
            </a:endParaRPr>
          </a:p>
        </p:txBody>
      </p:sp>
      <p:pic>
        <p:nvPicPr>
          <p:cNvPr id="243" name="Google Shape;243;p28"/>
          <p:cNvPicPr preferRelativeResize="0"/>
          <p:nvPr/>
        </p:nvPicPr>
        <p:blipFill>
          <a:blip r:embed="rId3">
            <a:alphaModFix/>
          </a:blip>
          <a:stretch>
            <a:fillRect/>
          </a:stretch>
        </p:blipFill>
        <p:spPr>
          <a:xfrm>
            <a:off x="167400" y="1646875"/>
            <a:ext cx="5060983" cy="2847875"/>
          </a:xfrm>
          <a:prstGeom prst="rect">
            <a:avLst/>
          </a:prstGeom>
          <a:noFill/>
          <a:ln>
            <a:noFill/>
          </a:ln>
        </p:spPr>
      </p:pic>
      <p:sp>
        <p:nvSpPr>
          <p:cNvPr id="244" name="Google Shape;244;p28"/>
          <p:cNvSpPr txBox="1"/>
          <p:nvPr/>
        </p:nvSpPr>
        <p:spPr>
          <a:xfrm>
            <a:off x="4023300" y="2571750"/>
            <a:ext cx="5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C(s)</a:t>
            </a:r>
            <a:endParaRPr/>
          </a:p>
        </p:txBody>
      </p:sp>
      <p:sp>
        <p:nvSpPr>
          <p:cNvPr id="245" name="Google Shape;245;p28"/>
          <p:cNvSpPr txBox="1"/>
          <p:nvPr/>
        </p:nvSpPr>
        <p:spPr>
          <a:xfrm>
            <a:off x="3626700" y="4692075"/>
            <a:ext cx="296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Commande système</a:t>
            </a:r>
            <a:endParaRPr>
              <a:solidFill>
                <a:schemeClr val="lt1"/>
              </a:solidFill>
            </a:endParaRPr>
          </a:p>
        </p:txBody>
      </p:sp>
      <p:sp>
        <p:nvSpPr>
          <p:cNvPr id="246" name="Google Shape;246;p28"/>
          <p:cNvSpPr txBox="1"/>
          <p:nvPr/>
        </p:nvSpPr>
        <p:spPr>
          <a:xfrm>
            <a:off x="4952850" y="820575"/>
            <a:ext cx="2752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600"/>
              <a:t>C(s) = Kp + Ki / s + Kd * s</a:t>
            </a:r>
            <a:endParaRPr b="1"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9"/>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253" name="Google Shape;253;p29"/>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
        <p:nvSpPr>
          <p:cNvPr id="254" name="Google Shape;254;p29"/>
          <p:cNvSpPr txBox="1"/>
          <p:nvPr/>
        </p:nvSpPr>
        <p:spPr>
          <a:xfrm>
            <a:off x="3626700" y="4692075"/>
            <a:ext cx="296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Commande système</a:t>
            </a:r>
            <a:endParaRPr>
              <a:solidFill>
                <a:schemeClr val="lt1"/>
              </a:solidFill>
            </a:endParaRPr>
          </a:p>
        </p:txBody>
      </p:sp>
      <p:pic>
        <p:nvPicPr>
          <p:cNvPr id="255" name="Google Shape;255;p29" title="Ball&amp;Beam.mp4">
            <a:hlinkClick r:id="rId3"/>
          </p:cNvPr>
          <p:cNvPicPr preferRelativeResize="0"/>
          <p:nvPr/>
        </p:nvPicPr>
        <p:blipFill>
          <a:blip r:embed="rId4">
            <a:alphaModFix/>
          </a:blip>
          <a:stretch>
            <a:fillRect/>
          </a:stretch>
        </p:blipFill>
        <p:spPr>
          <a:xfrm>
            <a:off x="1618300" y="331475"/>
            <a:ext cx="5544025" cy="4158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0"/>
          <p:cNvSpPr txBox="1"/>
          <p:nvPr>
            <p:ph type="ctrTitle"/>
          </p:nvPr>
        </p:nvSpPr>
        <p:spPr>
          <a:xfrm>
            <a:off x="776825" y="0"/>
            <a:ext cx="5187600" cy="820800"/>
          </a:xfrm>
          <a:prstGeom prst="rect">
            <a:avLst/>
          </a:prstGeom>
        </p:spPr>
        <p:txBody>
          <a:bodyPr anchorCtr="0" anchor="b" bIns="91425" lIns="91425" spcFirstLastPara="1" rIns="91425" wrap="square" tIns="91425">
            <a:noAutofit/>
          </a:bodyPr>
          <a:lstStyle/>
          <a:p>
            <a:pPr indent="0" lvl="0" marL="0" rtl="0" algn="l">
              <a:lnSpc>
                <a:spcPct val="95000"/>
              </a:lnSpc>
              <a:spcBef>
                <a:spcPts val="0"/>
              </a:spcBef>
              <a:spcAft>
                <a:spcPts val="0"/>
              </a:spcAft>
              <a:buClr>
                <a:schemeClr val="dk1"/>
              </a:buClr>
              <a:buSzPts val="1100"/>
              <a:buFont typeface="Arial"/>
              <a:buNone/>
            </a:pPr>
            <a:r>
              <a:rPr b="1" lang="fr" sz="2000">
                <a:highlight>
                  <a:schemeClr val="lt1"/>
                </a:highlight>
              </a:rPr>
              <a:t>4. </a:t>
            </a:r>
            <a:r>
              <a:rPr b="1" lang="fr" sz="2000">
                <a:highlight>
                  <a:schemeClr val="lt1"/>
                </a:highlight>
              </a:rPr>
              <a:t>Schéma</a:t>
            </a:r>
            <a:r>
              <a:rPr b="1" lang="fr" sz="2000">
                <a:highlight>
                  <a:schemeClr val="lt1"/>
                </a:highlight>
              </a:rPr>
              <a:t> bloc</a:t>
            </a:r>
            <a:endParaRPr sz="2000"/>
          </a:p>
        </p:txBody>
      </p:sp>
      <p:sp>
        <p:nvSpPr>
          <p:cNvPr id="261" name="Google Shape;261;p30"/>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263" name="Google Shape;263;p30"/>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
        <p:nvSpPr>
          <p:cNvPr id="264" name="Google Shape;264;p30"/>
          <p:cNvSpPr txBox="1"/>
          <p:nvPr/>
        </p:nvSpPr>
        <p:spPr>
          <a:xfrm>
            <a:off x="5964425" y="2744200"/>
            <a:ext cx="5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5" name="Google Shape;265;p30"/>
          <p:cNvSpPr txBox="1"/>
          <p:nvPr/>
        </p:nvSpPr>
        <p:spPr>
          <a:xfrm>
            <a:off x="3693500" y="4717725"/>
            <a:ext cx="273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Schéma bloc</a:t>
            </a:r>
            <a:endParaRPr>
              <a:solidFill>
                <a:schemeClr val="lt1"/>
              </a:solidFill>
            </a:endParaRPr>
          </a:p>
        </p:txBody>
      </p:sp>
      <p:pic>
        <p:nvPicPr>
          <p:cNvPr id="266" name="Google Shape;266;p30"/>
          <p:cNvPicPr preferRelativeResize="0"/>
          <p:nvPr/>
        </p:nvPicPr>
        <p:blipFill>
          <a:blip r:embed="rId3">
            <a:alphaModFix/>
          </a:blip>
          <a:stretch>
            <a:fillRect/>
          </a:stretch>
        </p:blipFill>
        <p:spPr>
          <a:xfrm>
            <a:off x="152400" y="973200"/>
            <a:ext cx="8868751" cy="2955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1"/>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273" name="Google Shape;273;p31"/>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
        <p:nvSpPr>
          <p:cNvPr id="274" name="Google Shape;274;p31"/>
          <p:cNvSpPr txBox="1"/>
          <p:nvPr/>
        </p:nvSpPr>
        <p:spPr>
          <a:xfrm>
            <a:off x="2830075" y="1948350"/>
            <a:ext cx="3511200" cy="6234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b="1" lang="fr" sz="3000">
                <a:solidFill>
                  <a:srgbClr val="0B4A81"/>
                </a:solidFill>
              </a:rPr>
              <a:t>IV.  Etude pratique</a:t>
            </a:r>
            <a:endParaRPr sz="1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1" type="subTitle"/>
          </p:nvPr>
        </p:nvSpPr>
        <p:spPr>
          <a:xfrm>
            <a:off x="3956875" y="253175"/>
            <a:ext cx="4021500" cy="3157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fr" sz="1575">
                <a:solidFill>
                  <a:schemeClr val="dk1"/>
                </a:solidFill>
              </a:rPr>
              <a:t>1/ Motivation</a:t>
            </a:r>
            <a:r>
              <a:rPr b="1" lang="fr" sz="1575">
                <a:solidFill>
                  <a:schemeClr val="dk1"/>
                </a:solidFill>
              </a:rPr>
              <a:t> </a:t>
            </a:r>
            <a:endParaRPr sz="1575">
              <a:solidFill>
                <a:schemeClr val="dk1"/>
              </a:solidFill>
            </a:endParaRPr>
          </a:p>
          <a:p>
            <a:pPr indent="0" lvl="0" marL="0" rtl="0" algn="l">
              <a:lnSpc>
                <a:spcPct val="95000"/>
              </a:lnSpc>
              <a:spcBef>
                <a:spcPts val="0"/>
              </a:spcBef>
              <a:spcAft>
                <a:spcPts val="0"/>
              </a:spcAft>
              <a:buNone/>
            </a:pPr>
            <a:r>
              <a:rPr b="1" lang="fr" sz="1575">
                <a:solidFill>
                  <a:schemeClr val="dk1"/>
                </a:solidFill>
              </a:rPr>
              <a:t>2/ </a:t>
            </a:r>
            <a:r>
              <a:rPr b="1" lang="fr" sz="1575">
                <a:solidFill>
                  <a:schemeClr val="dk1"/>
                </a:solidFill>
              </a:rPr>
              <a:t>Présentation du Benchmark  </a:t>
            </a:r>
            <a:endParaRPr b="1" sz="1575">
              <a:solidFill>
                <a:schemeClr val="dk1"/>
              </a:solidFill>
            </a:endParaRPr>
          </a:p>
          <a:p>
            <a:pPr indent="-328612" lvl="0" marL="914400" rtl="0" algn="l">
              <a:lnSpc>
                <a:spcPct val="95000"/>
              </a:lnSpc>
              <a:spcBef>
                <a:spcPts val="0"/>
              </a:spcBef>
              <a:spcAft>
                <a:spcPts val="0"/>
              </a:spcAft>
              <a:buClr>
                <a:schemeClr val="dk1"/>
              </a:buClr>
              <a:buSzPts val="1575"/>
              <a:buChar char="●"/>
            </a:pPr>
            <a:r>
              <a:rPr lang="fr" sz="1575">
                <a:solidFill>
                  <a:schemeClr val="dk1"/>
                </a:solidFill>
              </a:rPr>
              <a:t>Définition du système</a:t>
            </a:r>
            <a:endParaRPr sz="1575">
              <a:solidFill>
                <a:schemeClr val="dk1"/>
              </a:solidFill>
            </a:endParaRPr>
          </a:p>
          <a:p>
            <a:pPr indent="-328612" lvl="0" marL="914400" rtl="0" algn="l">
              <a:lnSpc>
                <a:spcPct val="95000"/>
              </a:lnSpc>
              <a:spcBef>
                <a:spcPts val="0"/>
              </a:spcBef>
              <a:spcAft>
                <a:spcPts val="0"/>
              </a:spcAft>
              <a:buClr>
                <a:schemeClr val="dk1"/>
              </a:buClr>
              <a:buSzPts val="1575"/>
              <a:buChar char="●"/>
            </a:pPr>
            <a:r>
              <a:rPr lang="fr" sz="1575">
                <a:solidFill>
                  <a:schemeClr val="dk1"/>
                </a:solidFill>
              </a:rPr>
              <a:t>Schéma synoptique </a:t>
            </a:r>
            <a:endParaRPr sz="1575">
              <a:solidFill>
                <a:schemeClr val="dk1"/>
              </a:solidFill>
            </a:endParaRPr>
          </a:p>
          <a:p>
            <a:pPr indent="0" lvl="0" marL="0" rtl="0" algn="l">
              <a:lnSpc>
                <a:spcPct val="95000"/>
              </a:lnSpc>
              <a:spcBef>
                <a:spcPts val="0"/>
              </a:spcBef>
              <a:spcAft>
                <a:spcPts val="0"/>
              </a:spcAft>
              <a:buNone/>
            </a:pPr>
            <a:r>
              <a:rPr b="1" lang="fr" sz="1575">
                <a:solidFill>
                  <a:schemeClr val="dk1"/>
                </a:solidFill>
              </a:rPr>
              <a:t>3/ </a:t>
            </a:r>
            <a:r>
              <a:rPr b="1" lang="fr" sz="1575">
                <a:solidFill>
                  <a:schemeClr val="dk1"/>
                </a:solidFill>
              </a:rPr>
              <a:t>Etude théorique </a:t>
            </a:r>
            <a:endParaRPr b="1" sz="1575">
              <a:solidFill>
                <a:schemeClr val="dk1"/>
              </a:solidFill>
            </a:endParaRPr>
          </a:p>
          <a:p>
            <a:pPr indent="-328612" lvl="0" marL="914400" rtl="0" algn="l">
              <a:lnSpc>
                <a:spcPct val="95000"/>
              </a:lnSpc>
              <a:spcBef>
                <a:spcPts val="0"/>
              </a:spcBef>
              <a:spcAft>
                <a:spcPts val="0"/>
              </a:spcAft>
              <a:buClr>
                <a:schemeClr val="dk1"/>
              </a:buClr>
              <a:buSzPts val="1575"/>
              <a:buChar char="●"/>
            </a:pPr>
            <a:r>
              <a:rPr lang="fr" sz="1575">
                <a:solidFill>
                  <a:schemeClr val="dk1"/>
                </a:solidFill>
              </a:rPr>
              <a:t>Modèle dynamique</a:t>
            </a:r>
            <a:endParaRPr sz="1575">
              <a:solidFill>
                <a:schemeClr val="dk1"/>
              </a:solidFill>
            </a:endParaRPr>
          </a:p>
          <a:p>
            <a:pPr indent="-328612" lvl="0" marL="914400" rtl="0" algn="l">
              <a:lnSpc>
                <a:spcPct val="95000"/>
              </a:lnSpc>
              <a:spcBef>
                <a:spcPts val="0"/>
              </a:spcBef>
              <a:spcAft>
                <a:spcPts val="0"/>
              </a:spcAft>
              <a:buClr>
                <a:schemeClr val="dk1"/>
              </a:buClr>
              <a:buSzPts val="1575"/>
              <a:buChar char="●"/>
            </a:pPr>
            <a:r>
              <a:rPr lang="fr" sz="1575">
                <a:solidFill>
                  <a:schemeClr val="dk1"/>
                </a:solidFill>
              </a:rPr>
              <a:t>Représentation d’état</a:t>
            </a:r>
            <a:endParaRPr sz="1575">
              <a:solidFill>
                <a:schemeClr val="dk1"/>
              </a:solidFill>
            </a:endParaRPr>
          </a:p>
          <a:p>
            <a:pPr indent="-328612" lvl="0" marL="914400" rtl="0" algn="l">
              <a:lnSpc>
                <a:spcPct val="95000"/>
              </a:lnSpc>
              <a:spcBef>
                <a:spcPts val="0"/>
              </a:spcBef>
              <a:spcAft>
                <a:spcPts val="0"/>
              </a:spcAft>
              <a:buClr>
                <a:schemeClr val="dk1"/>
              </a:buClr>
              <a:buSzPts val="1575"/>
              <a:buChar char="●"/>
            </a:pPr>
            <a:r>
              <a:rPr lang="fr" sz="1575">
                <a:solidFill>
                  <a:schemeClr val="dk1"/>
                </a:solidFill>
              </a:rPr>
              <a:t>Commande Système</a:t>
            </a:r>
            <a:endParaRPr sz="1575">
              <a:solidFill>
                <a:schemeClr val="dk1"/>
              </a:solidFill>
            </a:endParaRPr>
          </a:p>
          <a:p>
            <a:pPr indent="-328612" lvl="0" marL="914400" rtl="0" algn="l">
              <a:lnSpc>
                <a:spcPct val="95000"/>
              </a:lnSpc>
              <a:spcBef>
                <a:spcPts val="0"/>
              </a:spcBef>
              <a:spcAft>
                <a:spcPts val="0"/>
              </a:spcAft>
              <a:buClr>
                <a:schemeClr val="dk1"/>
              </a:buClr>
              <a:buSzPts val="1575"/>
              <a:buChar char="●"/>
            </a:pPr>
            <a:r>
              <a:rPr lang="fr" sz="1575">
                <a:solidFill>
                  <a:schemeClr val="dk1"/>
                </a:solidFill>
              </a:rPr>
              <a:t>Schéma bloc</a:t>
            </a:r>
            <a:endParaRPr sz="1575">
              <a:solidFill>
                <a:schemeClr val="dk1"/>
              </a:solidFill>
            </a:endParaRPr>
          </a:p>
          <a:p>
            <a:pPr indent="0" lvl="0" marL="0" rtl="0" algn="l">
              <a:lnSpc>
                <a:spcPct val="95000"/>
              </a:lnSpc>
              <a:spcBef>
                <a:spcPts val="0"/>
              </a:spcBef>
              <a:spcAft>
                <a:spcPts val="0"/>
              </a:spcAft>
              <a:buNone/>
            </a:pPr>
            <a:r>
              <a:rPr b="1" lang="fr" sz="1575">
                <a:solidFill>
                  <a:schemeClr val="dk1"/>
                </a:solidFill>
              </a:rPr>
              <a:t>4/ </a:t>
            </a:r>
            <a:r>
              <a:rPr b="1" lang="fr" sz="1575">
                <a:solidFill>
                  <a:schemeClr val="dk1"/>
                </a:solidFill>
              </a:rPr>
              <a:t>Etude pratique</a:t>
            </a:r>
            <a:r>
              <a:rPr b="1" lang="fr" sz="1575">
                <a:solidFill>
                  <a:schemeClr val="dk1"/>
                </a:solidFill>
              </a:rPr>
              <a:t> </a:t>
            </a:r>
            <a:endParaRPr b="1" sz="1575">
              <a:solidFill>
                <a:schemeClr val="dk1"/>
              </a:solidFill>
            </a:endParaRPr>
          </a:p>
          <a:p>
            <a:pPr indent="-328612" lvl="0" marL="914400" rtl="0" algn="l">
              <a:lnSpc>
                <a:spcPct val="90000"/>
              </a:lnSpc>
              <a:spcBef>
                <a:spcPts val="0"/>
              </a:spcBef>
              <a:spcAft>
                <a:spcPts val="0"/>
              </a:spcAft>
              <a:buClr>
                <a:schemeClr val="dk1"/>
              </a:buClr>
              <a:buSzPts val="1575"/>
              <a:buChar char="●"/>
            </a:pPr>
            <a:r>
              <a:rPr lang="fr" sz="1575">
                <a:solidFill>
                  <a:schemeClr val="dk1"/>
                </a:solidFill>
              </a:rPr>
              <a:t>Matériels utilisés</a:t>
            </a:r>
            <a:endParaRPr sz="1575">
              <a:solidFill>
                <a:schemeClr val="dk1"/>
              </a:solidFill>
            </a:endParaRPr>
          </a:p>
          <a:p>
            <a:pPr indent="-328612" lvl="0" marL="914400" rtl="0" algn="l">
              <a:lnSpc>
                <a:spcPct val="95000"/>
              </a:lnSpc>
              <a:spcBef>
                <a:spcPts val="0"/>
              </a:spcBef>
              <a:spcAft>
                <a:spcPts val="0"/>
              </a:spcAft>
              <a:buClr>
                <a:schemeClr val="dk1"/>
              </a:buClr>
              <a:buSzPts val="1575"/>
              <a:buChar char="●"/>
            </a:pPr>
            <a:r>
              <a:rPr lang="fr" sz="1575">
                <a:solidFill>
                  <a:schemeClr val="dk1"/>
                </a:solidFill>
              </a:rPr>
              <a:t>Conception électrique</a:t>
            </a:r>
            <a:endParaRPr sz="1575">
              <a:solidFill>
                <a:schemeClr val="dk1"/>
              </a:solidFill>
            </a:endParaRPr>
          </a:p>
          <a:p>
            <a:pPr indent="-328612" lvl="0" marL="914400" rtl="0" algn="l">
              <a:lnSpc>
                <a:spcPct val="95000"/>
              </a:lnSpc>
              <a:spcBef>
                <a:spcPts val="0"/>
              </a:spcBef>
              <a:spcAft>
                <a:spcPts val="0"/>
              </a:spcAft>
              <a:buClr>
                <a:schemeClr val="dk1"/>
              </a:buClr>
              <a:buSzPts val="1575"/>
              <a:buChar char="●"/>
            </a:pPr>
            <a:r>
              <a:rPr lang="fr" sz="1575">
                <a:solidFill>
                  <a:schemeClr val="dk1"/>
                </a:solidFill>
              </a:rPr>
              <a:t>Conception </a:t>
            </a:r>
            <a:r>
              <a:rPr lang="fr" sz="1575">
                <a:solidFill>
                  <a:schemeClr val="dk1"/>
                </a:solidFill>
              </a:rPr>
              <a:t>mécanique</a:t>
            </a:r>
            <a:r>
              <a:rPr lang="fr" sz="1575">
                <a:solidFill>
                  <a:schemeClr val="dk1"/>
                </a:solidFill>
              </a:rPr>
              <a:t> </a:t>
            </a:r>
            <a:endParaRPr sz="1575">
              <a:solidFill>
                <a:schemeClr val="dk1"/>
              </a:solidFill>
            </a:endParaRPr>
          </a:p>
          <a:p>
            <a:pPr indent="-328612" lvl="0" marL="914400" rtl="0" algn="l">
              <a:lnSpc>
                <a:spcPct val="95000"/>
              </a:lnSpc>
              <a:spcBef>
                <a:spcPts val="0"/>
              </a:spcBef>
              <a:spcAft>
                <a:spcPts val="0"/>
              </a:spcAft>
              <a:buClr>
                <a:schemeClr val="dk1"/>
              </a:buClr>
              <a:buSzPts val="1575"/>
              <a:buChar char="●"/>
            </a:pPr>
            <a:r>
              <a:rPr lang="fr" sz="1575">
                <a:solidFill>
                  <a:schemeClr val="dk1"/>
                </a:solidFill>
              </a:rPr>
              <a:t>Organigramme</a:t>
            </a:r>
            <a:endParaRPr sz="1575">
              <a:solidFill>
                <a:schemeClr val="dk1"/>
              </a:solidFill>
            </a:endParaRPr>
          </a:p>
          <a:p>
            <a:pPr indent="-328612" lvl="0" marL="914400" rtl="0" algn="l">
              <a:lnSpc>
                <a:spcPct val="90000"/>
              </a:lnSpc>
              <a:spcBef>
                <a:spcPts val="0"/>
              </a:spcBef>
              <a:spcAft>
                <a:spcPts val="0"/>
              </a:spcAft>
              <a:buClr>
                <a:schemeClr val="dk1"/>
              </a:buClr>
              <a:buSzPts val="1575"/>
              <a:buChar char="●"/>
            </a:pPr>
            <a:r>
              <a:rPr lang="fr" sz="1575">
                <a:solidFill>
                  <a:schemeClr val="dk1"/>
                </a:solidFill>
              </a:rPr>
              <a:t>Implémentation sur Arduino</a:t>
            </a:r>
            <a:endParaRPr sz="1575">
              <a:solidFill>
                <a:schemeClr val="dk1"/>
              </a:solidFill>
            </a:endParaRPr>
          </a:p>
          <a:p>
            <a:pPr indent="-328612" lvl="0" marL="914400" rtl="0" algn="l">
              <a:lnSpc>
                <a:spcPct val="95000"/>
              </a:lnSpc>
              <a:spcBef>
                <a:spcPts val="0"/>
              </a:spcBef>
              <a:spcAft>
                <a:spcPts val="0"/>
              </a:spcAft>
              <a:buClr>
                <a:schemeClr val="dk1"/>
              </a:buClr>
              <a:buSzPts val="1575"/>
              <a:buChar char="●"/>
            </a:pPr>
            <a:r>
              <a:rPr lang="fr" sz="1575">
                <a:solidFill>
                  <a:schemeClr val="dk1"/>
                </a:solidFill>
              </a:rPr>
              <a:t>Conception Labview </a:t>
            </a:r>
            <a:endParaRPr sz="1575">
              <a:solidFill>
                <a:schemeClr val="dk1"/>
              </a:solidFill>
            </a:endParaRPr>
          </a:p>
          <a:p>
            <a:pPr indent="-328612" lvl="0" marL="914400" rtl="0" algn="l">
              <a:lnSpc>
                <a:spcPct val="95000"/>
              </a:lnSpc>
              <a:spcBef>
                <a:spcPts val="0"/>
              </a:spcBef>
              <a:spcAft>
                <a:spcPts val="0"/>
              </a:spcAft>
              <a:buClr>
                <a:schemeClr val="dk1"/>
              </a:buClr>
              <a:buSzPts val="1575"/>
              <a:buChar char="●"/>
            </a:pPr>
            <a:r>
              <a:rPr lang="fr" sz="1575">
                <a:solidFill>
                  <a:schemeClr val="dk1"/>
                </a:solidFill>
              </a:rPr>
              <a:t>Scénarios réels</a:t>
            </a:r>
            <a:endParaRPr sz="1575">
              <a:solidFill>
                <a:schemeClr val="dk1"/>
              </a:solidFill>
            </a:endParaRPr>
          </a:p>
          <a:p>
            <a:pPr indent="0" lvl="0" marL="0" rtl="0" algn="l">
              <a:lnSpc>
                <a:spcPct val="95000"/>
              </a:lnSpc>
              <a:spcBef>
                <a:spcPts val="0"/>
              </a:spcBef>
              <a:spcAft>
                <a:spcPts val="0"/>
              </a:spcAft>
              <a:buNone/>
            </a:pPr>
            <a:r>
              <a:rPr b="1" lang="fr" sz="1575">
                <a:solidFill>
                  <a:schemeClr val="dk1"/>
                </a:solidFill>
              </a:rPr>
              <a:t>5/ Conclusion et </a:t>
            </a:r>
            <a:r>
              <a:rPr b="1" lang="fr" sz="1575">
                <a:solidFill>
                  <a:schemeClr val="dk1"/>
                </a:solidFill>
              </a:rPr>
              <a:t>Perspectives</a:t>
            </a:r>
            <a:endParaRPr b="1" sz="1575">
              <a:solidFill>
                <a:schemeClr val="dk1"/>
              </a:solidFill>
            </a:endParaRPr>
          </a:p>
          <a:p>
            <a:pPr indent="0" lvl="0" marL="0" rtl="0" algn="l">
              <a:lnSpc>
                <a:spcPct val="95000"/>
              </a:lnSpc>
              <a:spcBef>
                <a:spcPts val="0"/>
              </a:spcBef>
              <a:spcAft>
                <a:spcPts val="0"/>
              </a:spcAft>
              <a:buSzPts val="275"/>
              <a:buNone/>
            </a:pPr>
            <a:r>
              <a:t/>
            </a:r>
            <a:endParaRPr sz="1675">
              <a:solidFill>
                <a:schemeClr val="dk1"/>
              </a:solidFill>
            </a:endParaRPr>
          </a:p>
          <a:p>
            <a:pPr indent="0" lvl="0" marL="0" rtl="0" algn="ctr">
              <a:lnSpc>
                <a:spcPct val="80000"/>
              </a:lnSpc>
              <a:spcBef>
                <a:spcPts val="0"/>
              </a:spcBef>
              <a:spcAft>
                <a:spcPts val="0"/>
              </a:spcAft>
              <a:buSzPts val="275"/>
              <a:buNone/>
            </a:pPr>
            <a:r>
              <a:t/>
            </a:r>
            <a:endParaRPr sz="700"/>
          </a:p>
        </p:txBody>
      </p:sp>
      <p:sp>
        <p:nvSpPr>
          <p:cNvPr id="66" name="Google Shape;6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dk1"/>
                </a:solidFill>
              </a:rPr>
              <a:t>‹#›</a:t>
            </a:fld>
            <a:endParaRPr>
              <a:solidFill>
                <a:schemeClr val="dk1"/>
              </a:solidFill>
            </a:endParaRPr>
          </a:p>
        </p:txBody>
      </p:sp>
      <p:sp>
        <p:nvSpPr>
          <p:cNvPr id="67" name="Google Shape;67;p14"/>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
        <p:nvSpPr>
          <p:cNvPr id="68" name="Google Shape;68;p14"/>
          <p:cNvSpPr txBox="1"/>
          <p:nvPr/>
        </p:nvSpPr>
        <p:spPr>
          <a:xfrm>
            <a:off x="838500" y="1614850"/>
            <a:ext cx="29685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3700">
                <a:solidFill>
                  <a:srgbClr val="0B4A81"/>
                </a:solidFill>
              </a:rPr>
              <a:t>Plan de la présentation</a:t>
            </a:r>
            <a:endParaRPr b="1" sz="1800">
              <a:solidFill>
                <a:srgbClr val="0B4A81"/>
              </a:solidFill>
            </a:endParaRPr>
          </a:p>
        </p:txBody>
      </p:sp>
      <p:sp>
        <p:nvSpPr>
          <p:cNvPr id="69" name="Google Shape;69;p14"/>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71" name="Google Shape;71;p14"/>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p:txBody>
      </p:sp>
      <p:sp>
        <p:nvSpPr>
          <p:cNvPr id="72" name="Google Shape;72;p14"/>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
        <p:nvSpPr>
          <p:cNvPr id="73" name="Google Shape;73;p14"/>
          <p:cNvSpPr txBox="1"/>
          <p:nvPr/>
        </p:nvSpPr>
        <p:spPr>
          <a:xfrm>
            <a:off x="4232300" y="4717725"/>
            <a:ext cx="15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Plan</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80" name="Google Shape;280;p32"/>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282" name="Google Shape;282;p32"/>
          <p:cNvSpPr txBox="1"/>
          <p:nvPr/>
        </p:nvSpPr>
        <p:spPr>
          <a:xfrm>
            <a:off x="13675" y="4717725"/>
            <a:ext cx="9144000" cy="627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lang="fr">
                <a:solidFill>
                  <a:schemeClr val="lt1"/>
                </a:solidFill>
              </a:rPr>
              <a:t>M</a:t>
            </a:r>
            <a:r>
              <a:rPr lang="fr">
                <a:solidFill>
                  <a:schemeClr val="lt1"/>
                </a:solidFill>
              </a:rPr>
              <a:t>atériels utilisés</a:t>
            </a:r>
            <a:endParaRPr>
              <a:solidFill>
                <a:schemeClr val="lt1"/>
              </a:solidFill>
            </a:endParaRPr>
          </a:p>
          <a:p>
            <a:pPr indent="0" lvl="0" marL="0" rtl="0" algn="l">
              <a:lnSpc>
                <a:spcPct val="90000"/>
              </a:lnSpc>
              <a:spcBef>
                <a:spcPts val="0"/>
              </a:spcBef>
              <a:spcAft>
                <a:spcPts val="0"/>
              </a:spcAft>
              <a:buClr>
                <a:schemeClr val="dk1"/>
              </a:buClr>
              <a:buSzPts val="1100"/>
              <a:buFont typeface="Arial"/>
              <a:buNone/>
            </a:pPr>
            <a:r>
              <a:t/>
            </a:r>
            <a:endParaRPr b="1" sz="1800">
              <a:solidFill>
                <a:schemeClr val="dk1"/>
              </a:solidFill>
              <a:highlight>
                <a:schemeClr val="lt1"/>
              </a:highlight>
            </a:endParaRPr>
          </a:p>
        </p:txBody>
      </p:sp>
      <p:sp>
        <p:nvSpPr>
          <p:cNvPr id="283" name="Google Shape;283;p32"/>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pic>
        <p:nvPicPr>
          <p:cNvPr id="284" name="Google Shape;284;p32"/>
          <p:cNvPicPr preferRelativeResize="0"/>
          <p:nvPr/>
        </p:nvPicPr>
        <p:blipFill>
          <a:blip r:embed="rId3">
            <a:alphaModFix/>
          </a:blip>
          <a:stretch>
            <a:fillRect/>
          </a:stretch>
        </p:blipFill>
        <p:spPr>
          <a:xfrm>
            <a:off x="292324" y="1305400"/>
            <a:ext cx="3606443" cy="2154900"/>
          </a:xfrm>
          <a:prstGeom prst="rect">
            <a:avLst/>
          </a:prstGeom>
          <a:noFill/>
          <a:ln>
            <a:noFill/>
          </a:ln>
        </p:spPr>
      </p:pic>
      <p:sp>
        <p:nvSpPr>
          <p:cNvPr id="285" name="Google Shape;285;p32"/>
          <p:cNvSpPr txBox="1"/>
          <p:nvPr/>
        </p:nvSpPr>
        <p:spPr>
          <a:xfrm>
            <a:off x="4436400" y="1056575"/>
            <a:ext cx="43368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fr" sz="1700">
                <a:solidFill>
                  <a:schemeClr val="dk1"/>
                </a:solidFill>
              </a:rPr>
              <a:t>La carte </a:t>
            </a:r>
            <a:r>
              <a:rPr b="1" lang="fr" sz="1700">
                <a:solidFill>
                  <a:schemeClr val="dk1"/>
                </a:solidFill>
              </a:rPr>
              <a:t>Arduino </a:t>
            </a:r>
            <a:r>
              <a:rPr lang="fr" sz="1700">
                <a:solidFill>
                  <a:schemeClr val="dk1"/>
                </a:solidFill>
              </a:rPr>
              <a:t>est une carte électronique programmable basée sur un microcontrôleur, qui permet de contrôler et d'interagir avec des composants électroniques.</a:t>
            </a:r>
            <a:endParaRPr sz="1700">
              <a:solidFill>
                <a:schemeClr val="dk1"/>
              </a:solidFill>
            </a:endParaRPr>
          </a:p>
          <a:p>
            <a:pPr indent="0" lvl="0" marL="0" rtl="0" algn="l">
              <a:spcBef>
                <a:spcPts val="0"/>
              </a:spcBef>
              <a:spcAft>
                <a:spcPts val="0"/>
              </a:spcAft>
              <a:buClr>
                <a:schemeClr val="dk1"/>
              </a:buClr>
              <a:buSzPts val="1100"/>
              <a:buFont typeface="Arial"/>
              <a:buNone/>
            </a:pPr>
            <a:r>
              <a:rPr lang="fr" sz="1700">
                <a:solidFill>
                  <a:schemeClr val="dk1"/>
                </a:solidFill>
              </a:rPr>
              <a:t> Les cartes Arduino sont généralement équipées de broches d'entrée/sortie (E/S) qui permettent de connecter différents types de capteurs, actionneurs et autres composants électroniques.</a:t>
            </a:r>
            <a:endParaRPr sz="1800"/>
          </a:p>
        </p:txBody>
      </p:sp>
      <p:sp>
        <p:nvSpPr>
          <p:cNvPr id="286" name="Google Shape;286;p32"/>
          <p:cNvSpPr txBox="1"/>
          <p:nvPr/>
        </p:nvSpPr>
        <p:spPr>
          <a:xfrm>
            <a:off x="1054400" y="321475"/>
            <a:ext cx="6493800" cy="46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fr" sz="2000">
                <a:solidFill>
                  <a:schemeClr val="dk1"/>
                </a:solidFill>
                <a:highlight>
                  <a:schemeClr val="lt1"/>
                </a:highlight>
              </a:rPr>
              <a:t>1</a:t>
            </a:r>
            <a:r>
              <a:rPr b="1" lang="fr" sz="2000">
                <a:solidFill>
                  <a:schemeClr val="dk1"/>
                </a:solidFill>
                <a:highlight>
                  <a:schemeClr val="lt1"/>
                </a:highlight>
              </a:rPr>
              <a:t>.  Matériels utilisés</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92" name="Google Shape;292;p33"/>
          <p:cNvSpPr txBox="1"/>
          <p:nvPr/>
        </p:nvSpPr>
        <p:spPr>
          <a:xfrm>
            <a:off x="459450" y="327050"/>
            <a:ext cx="7556700" cy="446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700"/>
          </a:p>
        </p:txBody>
      </p:sp>
      <p:sp>
        <p:nvSpPr>
          <p:cNvPr id="293" name="Google Shape;293;p33"/>
          <p:cNvSpPr txBox="1"/>
          <p:nvPr/>
        </p:nvSpPr>
        <p:spPr>
          <a:xfrm>
            <a:off x="295750" y="2864125"/>
            <a:ext cx="45006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700"/>
              <a:t>Le </a:t>
            </a:r>
            <a:r>
              <a:rPr b="1" lang="fr" sz="1700"/>
              <a:t>capteur Sharp</a:t>
            </a:r>
            <a:r>
              <a:rPr lang="fr" sz="1700"/>
              <a:t> est un type de capteur de distance qui utilise des faisceaux de lumière infrarouge pour mesurer la distance entre l'objet et le capteur .</a:t>
            </a:r>
            <a:endParaRPr sz="1700"/>
          </a:p>
        </p:txBody>
      </p:sp>
      <p:sp>
        <p:nvSpPr>
          <p:cNvPr id="294" name="Google Shape;294;p33"/>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296" name="Google Shape;296;p33"/>
          <p:cNvSpPr txBox="1"/>
          <p:nvPr/>
        </p:nvSpPr>
        <p:spPr>
          <a:xfrm>
            <a:off x="13675" y="4717725"/>
            <a:ext cx="9144000" cy="43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t/>
            </a:r>
            <a:endParaRPr b="1" sz="1800">
              <a:solidFill>
                <a:schemeClr val="dk1"/>
              </a:solidFill>
              <a:highlight>
                <a:schemeClr val="lt1"/>
              </a:highlight>
            </a:endParaRPr>
          </a:p>
        </p:txBody>
      </p:sp>
      <p:sp>
        <p:nvSpPr>
          <p:cNvPr id="297" name="Google Shape;297;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298" name="Google Shape;298;p33"/>
          <p:cNvPicPr preferRelativeResize="0"/>
          <p:nvPr/>
        </p:nvPicPr>
        <p:blipFill>
          <a:blip r:embed="rId3">
            <a:alphaModFix/>
          </a:blip>
          <a:stretch>
            <a:fillRect/>
          </a:stretch>
        </p:blipFill>
        <p:spPr>
          <a:xfrm>
            <a:off x="1124675" y="327050"/>
            <a:ext cx="2114400" cy="1585800"/>
          </a:xfrm>
          <a:prstGeom prst="rect">
            <a:avLst/>
          </a:prstGeom>
          <a:noFill/>
          <a:ln>
            <a:noFill/>
          </a:ln>
        </p:spPr>
      </p:pic>
      <p:sp>
        <p:nvSpPr>
          <p:cNvPr id="299" name="Google Shape;299;p33"/>
          <p:cNvSpPr txBox="1"/>
          <p:nvPr/>
        </p:nvSpPr>
        <p:spPr>
          <a:xfrm>
            <a:off x="4000675" y="504200"/>
            <a:ext cx="47835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700">
                <a:solidFill>
                  <a:schemeClr val="dk1"/>
                </a:solidFill>
              </a:rPr>
              <a:t>Un </a:t>
            </a:r>
            <a:r>
              <a:rPr b="1" lang="fr" sz="1700">
                <a:solidFill>
                  <a:schemeClr val="dk1"/>
                </a:solidFill>
              </a:rPr>
              <a:t>capteur ultrason</a:t>
            </a:r>
            <a:r>
              <a:rPr lang="fr" sz="1700">
                <a:solidFill>
                  <a:schemeClr val="dk1"/>
                </a:solidFill>
              </a:rPr>
              <a:t> est un dispositif électronique qui utilise des ondes sonores à haute fréquence pour mesurer la distance ou la présence d'objets .</a:t>
            </a:r>
            <a:endParaRPr sz="1700">
              <a:solidFill>
                <a:schemeClr val="dk1"/>
              </a:solidFill>
            </a:endParaRPr>
          </a:p>
        </p:txBody>
      </p:sp>
      <p:sp>
        <p:nvSpPr>
          <p:cNvPr id="300" name="Google Shape;300;p33"/>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
        <p:nvSpPr>
          <p:cNvPr id="301" name="Google Shape;301;p33"/>
          <p:cNvSpPr txBox="1"/>
          <p:nvPr/>
        </p:nvSpPr>
        <p:spPr>
          <a:xfrm>
            <a:off x="3239075" y="4692075"/>
            <a:ext cx="2736000" cy="843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fr">
                <a:solidFill>
                  <a:schemeClr val="lt1"/>
                </a:solidFill>
              </a:rPr>
              <a:t>Matériels utilisés</a:t>
            </a:r>
            <a:endParaRPr>
              <a:solidFill>
                <a:schemeClr val="lt1"/>
              </a:solidFill>
            </a:endParaRPr>
          </a:p>
          <a:p>
            <a:pPr indent="0" lvl="0" marL="0" rtl="0" algn="l">
              <a:lnSpc>
                <a:spcPct val="90000"/>
              </a:lnSpc>
              <a:spcBef>
                <a:spcPts val="0"/>
              </a:spcBef>
              <a:spcAft>
                <a:spcPts val="0"/>
              </a:spcAft>
              <a:buClr>
                <a:schemeClr val="dk1"/>
              </a:buClr>
              <a:buSzPts val="1100"/>
              <a:buFont typeface="Arial"/>
              <a:buNone/>
            </a:pPr>
            <a:r>
              <a:t/>
            </a:r>
            <a:endParaRPr b="1" sz="1800">
              <a:solidFill>
                <a:schemeClr val="dk1"/>
              </a:solidFill>
              <a:highlight>
                <a:schemeClr val="lt1"/>
              </a:highlight>
            </a:endParaRPr>
          </a:p>
          <a:p>
            <a:pPr indent="0" lvl="0" marL="0" rtl="0" algn="ctr">
              <a:spcBef>
                <a:spcPts val="0"/>
              </a:spcBef>
              <a:spcAft>
                <a:spcPts val="0"/>
              </a:spcAft>
              <a:buNone/>
            </a:pPr>
            <a:r>
              <a:t/>
            </a:r>
            <a:endParaRPr>
              <a:solidFill>
                <a:schemeClr val="lt1"/>
              </a:solidFill>
            </a:endParaRPr>
          </a:p>
        </p:txBody>
      </p:sp>
      <p:sp>
        <p:nvSpPr>
          <p:cNvPr id="302" name="Google Shape;302;p33"/>
          <p:cNvSpPr txBox="1"/>
          <p:nvPr/>
        </p:nvSpPr>
        <p:spPr>
          <a:xfrm>
            <a:off x="4097950" y="2045963"/>
            <a:ext cx="698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100">
                <a:solidFill>
                  <a:srgbClr val="FF0000"/>
                </a:solidFill>
              </a:rPr>
              <a:t>VS</a:t>
            </a:r>
            <a:endParaRPr sz="1800">
              <a:solidFill>
                <a:srgbClr val="FF0000"/>
              </a:solidFill>
            </a:endParaRPr>
          </a:p>
        </p:txBody>
      </p:sp>
      <p:pic>
        <p:nvPicPr>
          <p:cNvPr id="303" name="Google Shape;303;p33"/>
          <p:cNvPicPr preferRelativeResize="0"/>
          <p:nvPr/>
        </p:nvPicPr>
        <p:blipFill>
          <a:blip r:embed="rId4">
            <a:alphaModFix/>
          </a:blip>
          <a:stretch>
            <a:fillRect/>
          </a:stretch>
        </p:blipFill>
        <p:spPr>
          <a:xfrm>
            <a:off x="5990849" y="2465748"/>
            <a:ext cx="2481608" cy="1654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09" name="Google Shape;309;p34"/>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311" name="Google Shape;311;p34"/>
          <p:cNvSpPr txBox="1"/>
          <p:nvPr/>
        </p:nvSpPr>
        <p:spPr>
          <a:xfrm>
            <a:off x="13675" y="4717725"/>
            <a:ext cx="9144000" cy="43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t/>
            </a:r>
            <a:endParaRPr b="1" sz="1800">
              <a:solidFill>
                <a:schemeClr val="dk1"/>
              </a:solidFill>
              <a:highlight>
                <a:schemeClr val="lt1"/>
              </a:highlight>
            </a:endParaRPr>
          </a:p>
        </p:txBody>
      </p:sp>
      <p:sp>
        <p:nvSpPr>
          <p:cNvPr id="312" name="Google Shape;312;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endParaRPr>
              <a:solidFill>
                <a:schemeClr val="lt1"/>
              </a:solidFill>
            </a:endParaRPr>
          </a:p>
        </p:txBody>
      </p:sp>
      <p:sp>
        <p:nvSpPr>
          <p:cNvPr id="313" name="Google Shape;313;p34"/>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
        <p:nvSpPr>
          <p:cNvPr id="314" name="Google Shape;314;p34"/>
          <p:cNvSpPr txBox="1"/>
          <p:nvPr/>
        </p:nvSpPr>
        <p:spPr>
          <a:xfrm>
            <a:off x="3383150" y="4717725"/>
            <a:ext cx="2736000" cy="843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fr">
                <a:solidFill>
                  <a:schemeClr val="lt1"/>
                </a:solidFill>
              </a:rPr>
              <a:t>Matériels utilisés</a:t>
            </a:r>
            <a:endParaRPr>
              <a:solidFill>
                <a:schemeClr val="lt1"/>
              </a:solidFill>
            </a:endParaRPr>
          </a:p>
          <a:p>
            <a:pPr indent="0" lvl="0" marL="0" rtl="0" algn="l">
              <a:lnSpc>
                <a:spcPct val="90000"/>
              </a:lnSpc>
              <a:spcBef>
                <a:spcPts val="0"/>
              </a:spcBef>
              <a:spcAft>
                <a:spcPts val="0"/>
              </a:spcAft>
              <a:buClr>
                <a:schemeClr val="dk1"/>
              </a:buClr>
              <a:buSzPts val="1100"/>
              <a:buFont typeface="Arial"/>
              <a:buNone/>
            </a:pPr>
            <a:r>
              <a:t/>
            </a:r>
            <a:endParaRPr b="1" sz="1800">
              <a:solidFill>
                <a:schemeClr val="dk1"/>
              </a:solidFill>
              <a:highlight>
                <a:schemeClr val="lt1"/>
              </a:highlight>
            </a:endParaRPr>
          </a:p>
          <a:p>
            <a:pPr indent="0" lvl="0" marL="0" rtl="0" algn="l">
              <a:spcBef>
                <a:spcPts val="0"/>
              </a:spcBef>
              <a:spcAft>
                <a:spcPts val="0"/>
              </a:spcAft>
              <a:buNone/>
            </a:pPr>
            <a:r>
              <a:t/>
            </a:r>
            <a:endParaRPr>
              <a:solidFill>
                <a:schemeClr val="lt1"/>
              </a:solidFill>
            </a:endParaRPr>
          </a:p>
        </p:txBody>
      </p:sp>
      <p:pic>
        <p:nvPicPr>
          <p:cNvPr id="315" name="Google Shape;315;p34"/>
          <p:cNvPicPr preferRelativeResize="0"/>
          <p:nvPr/>
        </p:nvPicPr>
        <p:blipFill>
          <a:blip r:embed="rId3">
            <a:alphaModFix/>
          </a:blip>
          <a:stretch>
            <a:fillRect/>
          </a:stretch>
        </p:blipFill>
        <p:spPr>
          <a:xfrm>
            <a:off x="152400" y="152400"/>
            <a:ext cx="8839199" cy="4181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21" name="Google Shape;321;p35"/>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323" name="Google Shape;323;p35"/>
          <p:cNvSpPr txBox="1"/>
          <p:nvPr/>
        </p:nvSpPr>
        <p:spPr>
          <a:xfrm>
            <a:off x="13675" y="4717725"/>
            <a:ext cx="9144000" cy="43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t/>
            </a:r>
            <a:endParaRPr b="1" sz="1800">
              <a:solidFill>
                <a:schemeClr val="dk1"/>
              </a:solidFill>
              <a:highlight>
                <a:schemeClr val="lt1"/>
              </a:highlight>
            </a:endParaRPr>
          </a:p>
        </p:txBody>
      </p:sp>
      <p:sp>
        <p:nvSpPr>
          <p:cNvPr id="324" name="Google Shape;324;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endParaRPr>
              <a:solidFill>
                <a:schemeClr val="lt1"/>
              </a:solidFill>
            </a:endParaRPr>
          </a:p>
        </p:txBody>
      </p:sp>
      <p:sp>
        <p:nvSpPr>
          <p:cNvPr id="325" name="Google Shape;325;p35"/>
          <p:cNvSpPr txBox="1"/>
          <p:nvPr/>
        </p:nvSpPr>
        <p:spPr>
          <a:xfrm>
            <a:off x="3664750" y="320700"/>
            <a:ext cx="43470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700">
                <a:solidFill>
                  <a:schemeClr val="dk1"/>
                </a:solidFill>
              </a:rPr>
              <a:t>Un </a:t>
            </a:r>
            <a:r>
              <a:rPr b="1" lang="fr" sz="1700">
                <a:solidFill>
                  <a:schemeClr val="dk1"/>
                </a:solidFill>
              </a:rPr>
              <a:t>servomoteur</a:t>
            </a:r>
            <a:r>
              <a:rPr lang="fr" sz="1700">
                <a:solidFill>
                  <a:schemeClr val="dk1"/>
                </a:solidFill>
              </a:rPr>
              <a:t> est un dispositif électronique qui contrôle la position, la vitesse et l'accélération d'un mécanisme. Il est composé d'un moteur, d'un circuit de contrôle et d'un capteur de position</a:t>
            </a:r>
            <a:endParaRPr sz="1600"/>
          </a:p>
        </p:txBody>
      </p:sp>
      <p:sp>
        <p:nvSpPr>
          <p:cNvPr id="326" name="Google Shape;326;p35"/>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
        <p:nvSpPr>
          <p:cNvPr id="327" name="Google Shape;327;p35"/>
          <p:cNvSpPr txBox="1"/>
          <p:nvPr/>
        </p:nvSpPr>
        <p:spPr>
          <a:xfrm>
            <a:off x="3489525" y="4717725"/>
            <a:ext cx="2736000" cy="843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fr">
                <a:solidFill>
                  <a:schemeClr val="lt1"/>
                </a:solidFill>
              </a:rPr>
              <a:t>Matériels utilisés</a:t>
            </a:r>
            <a:endParaRPr>
              <a:solidFill>
                <a:schemeClr val="lt1"/>
              </a:solidFill>
            </a:endParaRPr>
          </a:p>
          <a:p>
            <a:pPr indent="0" lvl="0" marL="0" rtl="0" algn="l">
              <a:lnSpc>
                <a:spcPct val="90000"/>
              </a:lnSpc>
              <a:spcBef>
                <a:spcPts val="0"/>
              </a:spcBef>
              <a:spcAft>
                <a:spcPts val="0"/>
              </a:spcAft>
              <a:buClr>
                <a:schemeClr val="dk1"/>
              </a:buClr>
              <a:buSzPts val="1100"/>
              <a:buFont typeface="Arial"/>
              <a:buNone/>
            </a:pPr>
            <a:r>
              <a:t/>
            </a:r>
            <a:endParaRPr b="1" sz="1800">
              <a:solidFill>
                <a:schemeClr val="dk1"/>
              </a:solidFill>
              <a:highlight>
                <a:schemeClr val="lt1"/>
              </a:highlight>
            </a:endParaRPr>
          </a:p>
          <a:p>
            <a:pPr indent="0" lvl="0" marL="0" rtl="0" algn="l">
              <a:spcBef>
                <a:spcPts val="0"/>
              </a:spcBef>
              <a:spcAft>
                <a:spcPts val="0"/>
              </a:spcAft>
              <a:buNone/>
            </a:pPr>
            <a:r>
              <a:t/>
            </a:r>
            <a:endParaRPr>
              <a:solidFill>
                <a:schemeClr val="lt1"/>
              </a:solidFill>
            </a:endParaRPr>
          </a:p>
        </p:txBody>
      </p:sp>
      <p:pic>
        <p:nvPicPr>
          <p:cNvPr id="328" name="Google Shape;328;p35"/>
          <p:cNvPicPr preferRelativeResize="0"/>
          <p:nvPr/>
        </p:nvPicPr>
        <p:blipFill>
          <a:blip r:embed="rId3">
            <a:alphaModFix/>
          </a:blip>
          <a:stretch>
            <a:fillRect/>
          </a:stretch>
        </p:blipFill>
        <p:spPr>
          <a:xfrm>
            <a:off x="1102549" y="364987"/>
            <a:ext cx="1382625" cy="1404526"/>
          </a:xfrm>
          <a:prstGeom prst="rect">
            <a:avLst/>
          </a:prstGeom>
          <a:noFill/>
          <a:ln>
            <a:noFill/>
          </a:ln>
        </p:spPr>
      </p:pic>
      <p:pic>
        <p:nvPicPr>
          <p:cNvPr id="329" name="Google Shape;329;p35"/>
          <p:cNvPicPr preferRelativeResize="0"/>
          <p:nvPr/>
        </p:nvPicPr>
        <p:blipFill>
          <a:blip r:embed="rId4">
            <a:alphaModFix/>
          </a:blip>
          <a:stretch>
            <a:fillRect/>
          </a:stretch>
        </p:blipFill>
        <p:spPr>
          <a:xfrm>
            <a:off x="6077051" y="2673425"/>
            <a:ext cx="2179000" cy="1634250"/>
          </a:xfrm>
          <a:prstGeom prst="rect">
            <a:avLst/>
          </a:prstGeom>
          <a:noFill/>
          <a:ln>
            <a:noFill/>
          </a:ln>
        </p:spPr>
      </p:pic>
      <p:sp>
        <p:nvSpPr>
          <p:cNvPr id="330" name="Google Shape;330;p35"/>
          <p:cNvSpPr txBox="1"/>
          <p:nvPr/>
        </p:nvSpPr>
        <p:spPr>
          <a:xfrm>
            <a:off x="829000" y="2874800"/>
            <a:ext cx="40713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700">
                <a:solidFill>
                  <a:schemeClr val="dk1"/>
                </a:solidFill>
              </a:rPr>
              <a:t>Un alternatif du servomoteur c’est le </a:t>
            </a:r>
            <a:r>
              <a:rPr b="1" lang="fr" sz="1700">
                <a:solidFill>
                  <a:schemeClr val="dk1"/>
                </a:solidFill>
              </a:rPr>
              <a:t>moteur pas-à-pas</a:t>
            </a:r>
            <a:r>
              <a:rPr lang="fr" sz="1700">
                <a:solidFill>
                  <a:schemeClr val="dk1"/>
                </a:solidFill>
              </a:rPr>
              <a:t> qui est utilisé lorsque des objets doivent être </a:t>
            </a:r>
            <a:r>
              <a:rPr b="1" lang="fr" sz="1700">
                <a:solidFill>
                  <a:schemeClr val="dk1"/>
                </a:solidFill>
              </a:rPr>
              <a:t>positionnés </a:t>
            </a:r>
            <a:r>
              <a:rPr lang="fr" sz="1700">
                <a:solidFill>
                  <a:schemeClr val="dk1"/>
                </a:solidFill>
              </a:rPr>
              <a:t>et </a:t>
            </a:r>
            <a:r>
              <a:rPr b="1" lang="fr" sz="1700">
                <a:solidFill>
                  <a:schemeClr val="dk1"/>
                </a:solidFill>
              </a:rPr>
              <a:t>orientés </a:t>
            </a:r>
            <a:r>
              <a:rPr lang="fr" sz="1700">
                <a:solidFill>
                  <a:schemeClr val="dk1"/>
                </a:solidFill>
              </a:rPr>
              <a:t>avec </a:t>
            </a:r>
            <a:r>
              <a:rPr b="1" lang="fr" sz="1700">
                <a:solidFill>
                  <a:schemeClr val="dk1"/>
                </a:solidFill>
              </a:rPr>
              <a:t>précision</a:t>
            </a:r>
            <a:endParaRPr b="1"/>
          </a:p>
        </p:txBody>
      </p:sp>
      <p:sp>
        <p:nvSpPr>
          <p:cNvPr id="331" name="Google Shape;331;p35"/>
          <p:cNvSpPr txBox="1"/>
          <p:nvPr/>
        </p:nvSpPr>
        <p:spPr>
          <a:xfrm>
            <a:off x="3873600" y="2090350"/>
            <a:ext cx="698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100">
                <a:solidFill>
                  <a:srgbClr val="FF0000"/>
                </a:solidFill>
              </a:rPr>
              <a:t>VS</a:t>
            </a:r>
            <a:endParaRPr sz="1800">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37" name="Google Shape;337;p36"/>
          <p:cNvSpPr txBox="1"/>
          <p:nvPr/>
        </p:nvSpPr>
        <p:spPr>
          <a:xfrm>
            <a:off x="638800" y="280150"/>
            <a:ext cx="6834600" cy="46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fr" sz="2000">
                <a:solidFill>
                  <a:schemeClr val="dk1"/>
                </a:solidFill>
                <a:highlight>
                  <a:schemeClr val="lt1"/>
                </a:highlight>
              </a:rPr>
              <a:t>2</a:t>
            </a:r>
            <a:r>
              <a:rPr b="1" lang="fr" sz="2000">
                <a:solidFill>
                  <a:schemeClr val="dk1"/>
                </a:solidFill>
                <a:highlight>
                  <a:schemeClr val="lt1"/>
                </a:highlight>
              </a:rPr>
              <a:t>.  Conception Électrique sur Proteus</a:t>
            </a:r>
            <a:endParaRPr sz="2000">
              <a:solidFill>
                <a:schemeClr val="dk2"/>
              </a:solidFill>
            </a:endParaRPr>
          </a:p>
        </p:txBody>
      </p:sp>
      <p:pic>
        <p:nvPicPr>
          <p:cNvPr id="338" name="Google Shape;338;p36"/>
          <p:cNvPicPr preferRelativeResize="0"/>
          <p:nvPr/>
        </p:nvPicPr>
        <p:blipFill rotWithShape="1">
          <a:blip r:embed="rId3">
            <a:alphaModFix/>
          </a:blip>
          <a:srcRect b="0" l="0" r="0" t="0"/>
          <a:stretch/>
        </p:blipFill>
        <p:spPr>
          <a:xfrm>
            <a:off x="1720825" y="1711450"/>
            <a:ext cx="5471769" cy="2864351"/>
          </a:xfrm>
          <a:prstGeom prst="rect">
            <a:avLst/>
          </a:prstGeom>
          <a:noFill/>
          <a:ln>
            <a:noFill/>
          </a:ln>
        </p:spPr>
      </p:pic>
      <p:sp>
        <p:nvSpPr>
          <p:cNvPr id="339" name="Google Shape;339;p36"/>
          <p:cNvSpPr txBox="1"/>
          <p:nvPr/>
        </p:nvSpPr>
        <p:spPr>
          <a:xfrm>
            <a:off x="404875" y="741850"/>
            <a:ext cx="81876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t>    </a:t>
            </a:r>
            <a:r>
              <a:rPr lang="fr" sz="1700"/>
              <a:t>Vu qu'on ne peut pas commander le servo a partir de la carte Arduino directement, la carte servo joue le rôle d’une carte de commande qui sépare la partie commande et la partie puissance.</a:t>
            </a:r>
            <a:r>
              <a:rPr lang="fr" sz="1500"/>
              <a:t> </a:t>
            </a:r>
            <a:endParaRPr/>
          </a:p>
        </p:txBody>
      </p:sp>
      <p:sp>
        <p:nvSpPr>
          <p:cNvPr id="340" name="Google Shape;340;p36"/>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342" name="Google Shape;342;p36"/>
          <p:cNvSpPr txBox="1"/>
          <p:nvPr/>
        </p:nvSpPr>
        <p:spPr>
          <a:xfrm>
            <a:off x="13675" y="4717725"/>
            <a:ext cx="923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lt1"/>
                </a:solidFill>
              </a:rPr>
              <a:t>Conception Électrique sur Proteus</a:t>
            </a:r>
            <a:endParaRPr>
              <a:solidFill>
                <a:schemeClr val="lt1"/>
              </a:solidFill>
            </a:endParaRPr>
          </a:p>
        </p:txBody>
      </p:sp>
      <p:sp>
        <p:nvSpPr>
          <p:cNvPr id="343" name="Google Shape;343;p36"/>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349" name="Google Shape;349;p37"/>
          <p:cNvPicPr preferRelativeResize="0"/>
          <p:nvPr/>
        </p:nvPicPr>
        <p:blipFill rotWithShape="1">
          <a:blip r:embed="rId3">
            <a:alphaModFix/>
          </a:blip>
          <a:srcRect b="0" l="0" r="0" t="0"/>
          <a:stretch/>
        </p:blipFill>
        <p:spPr>
          <a:xfrm>
            <a:off x="971000" y="1231175"/>
            <a:ext cx="3176700" cy="1951775"/>
          </a:xfrm>
          <a:prstGeom prst="rect">
            <a:avLst/>
          </a:prstGeom>
          <a:noFill/>
          <a:ln>
            <a:noFill/>
          </a:ln>
        </p:spPr>
      </p:pic>
      <p:pic>
        <p:nvPicPr>
          <p:cNvPr id="350" name="Google Shape;350;p37"/>
          <p:cNvPicPr preferRelativeResize="0"/>
          <p:nvPr/>
        </p:nvPicPr>
        <p:blipFill rotWithShape="1">
          <a:blip r:embed="rId4">
            <a:alphaModFix/>
          </a:blip>
          <a:srcRect b="0" l="0" r="0" t="0"/>
          <a:stretch/>
        </p:blipFill>
        <p:spPr>
          <a:xfrm>
            <a:off x="5184800" y="1231175"/>
            <a:ext cx="3176701" cy="1951775"/>
          </a:xfrm>
          <a:prstGeom prst="rect">
            <a:avLst/>
          </a:prstGeom>
          <a:noFill/>
          <a:ln>
            <a:noFill/>
          </a:ln>
        </p:spPr>
      </p:pic>
      <p:sp>
        <p:nvSpPr>
          <p:cNvPr id="351" name="Google Shape;351;p37"/>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353" name="Google Shape;353;p37"/>
          <p:cNvSpPr txBox="1"/>
          <p:nvPr/>
        </p:nvSpPr>
        <p:spPr>
          <a:xfrm>
            <a:off x="13675" y="4717725"/>
            <a:ext cx="923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lt1"/>
                </a:solidFill>
              </a:rPr>
              <a:t>Conception Électrique sur Proteus</a:t>
            </a:r>
            <a:endParaRPr>
              <a:solidFill>
                <a:schemeClr val="lt1"/>
              </a:solidFill>
            </a:endParaRPr>
          </a:p>
        </p:txBody>
      </p:sp>
      <p:sp>
        <p:nvSpPr>
          <p:cNvPr id="354" name="Google Shape;354;p37"/>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
        <p:nvSpPr>
          <p:cNvPr id="355" name="Google Shape;355;p37"/>
          <p:cNvSpPr txBox="1"/>
          <p:nvPr/>
        </p:nvSpPr>
        <p:spPr>
          <a:xfrm>
            <a:off x="1038475" y="766625"/>
            <a:ext cx="286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56" name="Google Shape;356;p37"/>
          <p:cNvSpPr txBox="1"/>
          <p:nvPr/>
        </p:nvSpPr>
        <p:spPr>
          <a:xfrm>
            <a:off x="921125" y="727525"/>
            <a:ext cx="326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t>Routage</a:t>
            </a:r>
            <a:r>
              <a:rPr lang="fr"/>
              <a:t> sur Proteus</a:t>
            </a:r>
            <a:endParaRPr/>
          </a:p>
        </p:txBody>
      </p:sp>
      <p:sp>
        <p:nvSpPr>
          <p:cNvPr id="357" name="Google Shape;357;p37"/>
          <p:cNvSpPr txBox="1"/>
          <p:nvPr/>
        </p:nvSpPr>
        <p:spPr>
          <a:xfrm>
            <a:off x="5184800" y="830975"/>
            <a:ext cx="326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t>Model 3D de la carte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363" name="Google Shape;363;p38"/>
          <p:cNvPicPr preferRelativeResize="0"/>
          <p:nvPr/>
        </p:nvPicPr>
        <p:blipFill>
          <a:blip r:embed="rId3">
            <a:alphaModFix/>
          </a:blip>
          <a:stretch>
            <a:fillRect/>
          </a:stretch>
        </p:blipFill>
        <p:spPr>
          <a:xfrm>
            <a:off x="4184120" y="1590625"/>
            <a:ext cx="1848607" cy="615600"/>
          </a:xfrm>
          <a:prstGeom prst="rect">
            <a:avLst/>
          </a:prstGeom>
          <a:noFill/>
          <a:ln>
            <a:noFill/>
          </a:ln>
        </p:spPr>
      </p:pic>
      <p:sp>
        <p:nvSpPr>
          <p:cNvPr id="364" name="Google Shape;364;p38"/>
          <p:cNvSpPr txBox="1"/>
          <p:nvPr/>
        </p:nvSpPr>
        <p:spPr>
          <a:xfrm>
            <a:off x="459450" y="327050"/>
            <a:ext cx="75567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b="1" lang="fr" sz="1800">
                <a:solidFill>
                  <a:schemeClr val="dk1"/>
                </a:solidFill>
              </a:rPr>
              <a:t>Impression de la carte en utilisant le transfert thermique</a:t>
            </a:r>
            <a:endParaRPr sz="1800"/>
          </a:p>
        </p:txBody>
      </p:sp>
      <p:pic>
        <p:nvPicPr>
          <p:cNvPr id="365" name="Google Shape;365;p38"/>
          <p:cNvPicPr preferRelativeResize="0"/>
          <p:nvPr/>
        </p:nvPicPr>
        <p:blipFill rotWithShape="1">
          <a:blip r:embed="rId4">
            <a:alphaModFix/>
          </a:blip>
          <a:srcRect b="0" l="0" r="0" t="0"/>
          <a:stretch/>
        </p:blipFill>
        <p:spPr>
          <a:xfrm>
            <a:off x="307656" y="788738"/>
            <a:ext cx="3796145" cy="2102200"/>
          </a:xfrm>
          <a:prstGeom prst="rect">
            <a:avLst/>
          </a:prstGeom>
          <a:noFill/>
          <a:ln>
            <a:noFill/>
          </a:ln>
        </p:spPr>
      </p:pic>
      <p:sp>
        <p:nvSpPr>
          <p:cNvPr id="366" name="Google Shape;366;p38"/>
          <p:cNvSpPr txBox="1"/>
          <p:nvPr/>
        </p:nvSpPr>
        <p:spPr>
          <a:xfrm>
            <a:off x="136375" y="3256675"/>
            <a:ext cx="9021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 sz="1700">
                <a:solidFill>
                  <a:schemeClr val="dk1"/>
                </a:solidFill>
              </a:rPr>
              <a:t>Remarque:</a:t>
            </a:r>
            <a:r>
              <a:rPr lang="fr" sz="1700">
                <a:solidFill>
                  <a:schemeClr val="dk1"/>
                </a:solidFill>
              </a:rPr>
              <a:t> La t</a:t>
            </a:r>
            <a:r>
              <a:rPr lang="fr" sz="1700">
                <a:solidFill>
                  <a:schemeClr val="dk1"/>
                </a:solidFill>
              </a:rPr>
              <a:t>ension d’alimentation est 9V, grâce au régulateur LM7805. On la baisse à 5V pour la rendre adéquate avec le Servo.</a:t>
            </a:r>
            <a:endParaRPr sz="1700"/>
          </a:p>
        </p:txBody>
      </p:sp>
      <p:pic>
        <p:nvPicPr>
          <p:cNvPr id="367" name="Google Shape;367;p38"/>
          <p:cNvPicPr preferRelativeResize="0"/>
          <p:nvPr/>
        </p:nvPicPr>
        <p:blipFill rotWithShape="1">
          <a:blip r:embed="rId5">
            <a:alphaModFix/>
          </a:blip>
          <a:srcRect b="16703" l="18791" r="15040" t="18580"/>
          <a:stretch/>
        </p:blipFill>
        <p:spPr>
          <a:xfrm>
            <a:off x="6424150" y="905900"/>
            <a:ext cx="2048300" cy="1985054"/>
          </a:xfrm>
          <a:prstGeom prst="rect">
            <a:avLst/>
          </a:prstGeom>
          <a:noFill/>
          <a:ln>
            <a:noFill/>
          </a:ln>
        </p:spPr>
      </p:pic>
      <p:sp>
        <p:nvSpPr>
          <p:cNvPr id="368" name="Google Shape;368;p38"/>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370" name="Google Shape;370;p38"/>
          <p:cNvSpPr txBox="1"/>
          <p:nvPr/>
        </p:nvSpPr>
        <p:spPr>
          <a:xfrm>
            <a:off x="13675" y="4717725"/>
            <a:ext cx="9144000" cy="64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lt1"/>
                </a:solidFill>
              </a:rPr>
              <a:t>Conception Électrique sur Proteus</a:t>
            </a:r>
            <a:endParaRPr>
              <a:solidFill>
                <a:schemeClr val="lt1"/>
              </a:solidFill>
            </a:endParaRPr>
          </a:p>
          <a:p>
            <a:pPr indent="0" lvl="0" marL="0" rtl="0" algn="l">
              <a:lnSpc>
                <a:spcPct val="90000"/>
              </a:lnSpc>
              <a:spcBef>
                <a:spcPts val="0"/>
              </a:spcBef>
              <a:spcAft>
                <a:spcPts val="0"/>
              </a:spcAft>
              <a:buClr>
                <a:schemeClr val="dk1"/>
              </a:buClr>
              <a:buSzPts val="1100"/>
              <a:buFont typeface="Arial"/>
              <a:buNone/>
            </a:pPr>
            <a:r>
              <a:t/>
            </a:r>
            <a:endParaRPr b="1" sz="1800">
              <a:solidFill>
                <a:schemeClr val="dk1"/>
              </a:solidFill>
              <a:highlight>
                <a:schemeClr val="lt1"/>
              </a:highlight>
            </a:endParaRPr>
          </a:p>
        </p:txBody>
      </p:sp>
      <p:sp>
        <p:nvSpPr>
          <p:cNvPr id="371" name="Google Shape;371;p38"/>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
        <p:nvSpPr>
          <p:cNvPr id="372" name="Google Shape;372;p38"/>
          <p:cNvSpPr/>
          <p:nvPr/>
        </p:nvSpPr>
        <p:spPr>
          <a:xfrm>
            <a:off x="2544375" y="2282300"/>
            <a:ext cx="1083600" cy="28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78" name="Google Shape;378;p39"/>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380" name="Google Shape;380;p39"/>
          <p:cNvSpPr txBox="1"/>
          <p:nvPr/>
        </p:nvSpPr>
        <p:spPr>
          <a:xfrm>
            <a:off x="13675" y="4717725"/>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lt1"/>
                </a:solidFill>
              </a:rPr>
              <a:t>Conception Électrique </a:t>
            </a:r>
            <a:endParaRPr b="1" sz="1800">
              <a:solidFill>
                <a:schemeClr val="dk1"/>
              </a:solidFill>
              <a:highlight>
                <a:schemeClr val="lt1"/>
              </a:highlight>
            </a:endParaRPr>
          </a:p>
        </p:txBody>
      </p:sp>
      <p:sp>
        <p:nvSpPr>
          <p:cNvPr id="381" name="Google Shape;381;p39"/>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pic>
        <p:nvPicPr>
          <p:cNvPr id="382" name="Google Shape;382;p39"/>
          <p:cNvPicPr preferRelativeResize="0"/>
          <p:nvPr/>
        </p:nvPicPr>
        <p:blipFill>
          <a:blip r:embed="rId3">
            <a:alphaModFix/>
          </a:blip>
          <a:stretch>
            <a:fillRect/>
          </a:stretch>
        </p:blipFill>
        <p:spPr>
          <a:xfrm>
            <a:off x="288712" y="744875"/>
            <a:ext cx="8593926" cy="3472800"/>
          </a:xfrm>
          <a:prstGeom prst="rect">
            <a:avLst/>
          </a:prstGeom>
          <a:noFill/>
          <a:ln>
            <a:noFill/>
          </a:ln>
        </p:spPr>
      </p:pic>
      <p:sp>
        <p:nvSpPr>
          <p:cNvPr id="383" name="Google Shape;383;p39"/>
          <p:cNvSpPr txBox="1"/>
          <p:nvPr/>
        </p:nvSpPr>
        <p:spPr>
          <a:xfrm>
            <a:off x="733800" y="234850"/>
            <a:ext cx="5799300" cy="4341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0"/>
              </a:spcBef>
              <a:spcAft>
                <a:spcPts val="0"/>
              </a:spcAft>
              <a:buClr>
                <a:schemeClr val="dk1"/>
              </a:buClr>
              <a:buSzPts val="1800"/>
              <a:buChar char="●"/>
            </a:pPr>
            <a:r>
              <a:rPr b="1" lang="fr" sz="1800">
                <a:solidFill>
                  <a:schemeClr val="dk1"/>
                </a:solidFill>
              </a:rPr>
              <a:t> Câblage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0"/>
          <p:cNvSpPr txBox="1"/>
          <p:nvPr>
            <p:ph type="ctrTitle"/>
          </p:nvPr>
        </p:nvSpPr>
        <p:spPr>
          <a:xfrm>
            <a:off x="393775" y="697525"/>
            <a:ext cx="8520600" cy="341400"/>
          </a:xfrm>
          <a:prstGeom prst="rect">
            <a:avLst/>
          </a:prstGeom>
        </p:spPr>
        <p:txBody>
          <a:bodyPr anchorCtr="0" anchor="b" bIns="91425" lIns="91425" spcFirstLastPara="1" rIns="91425" wrap="square" tIns="91425">
            <a:noAutofit/>
          </a:bodyPr>
          <a:lstStyle/>
          <a:p>
            <a:pPr indent="0" lvl="0" marL="0" rtl="0" algn="l">
              <a:lnSpc>
                <a:spcPct val="95000"/>
              </a:lnSpc>
              <a:spcBef>
                <a:spcPts val="0"/>
              </a:spcBef>
              <a:spcAft>
                <a:spcPts val="0"/>
              </a:spcAft>
              <a:buClr>
                <a:schemeClr val="dk1"/>
              </a:buClr>
              <a:buSzPts val="1100"/>
              <a:buFont typeface="Arial"/>
              <a:buNone/>
            </a:pPr>
            <a:r>
              <a:t/>
            </a:r>
            <a:endParaRPr b="1" sz="2500"/>
          </a:p>
          <a:p>
            <a:pPr indent="0" lvl="0" marL="0" rtl="0" algn="l">
              <a:spcBef>
                <a:spcPts val="0"/>
              </a:spcBef>
              <a:spcAft>
                <a:spcPts val="0"/>
              </a:spcAft>
              <a:buNone/>
            </a:pPr>
            <a:r>
              <a:t/>
            </a:r>
            <a:endParaRPr b="1" sz="1675"/>
          </a:p>
        </p:txBody>
      </p:sp>
      <p:sp>
        <p:nvSpPr>
          <p:cNvPr id="389" name="Google Shape;389;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90" name="Google Shape;390;p40"/>
          <p:cNvSpPr txBox="1"/>
          <p:nvPr/>
        </p:nvSpPr>
        <p:spPr>
          <a:xfrm>
            <a:off x="393775" y="255175"/>
            <a:ext cx="5526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1"/>
                </a:solidFill>
                <a:highlight>
                  <a:schemeClr val="lt1"/>
                </a:highlight>
              </a:rPr>
              <a:t>4</a:t>
            </a:r>
            <a:r>
              <a:rPr b="1" lang="fr" sz="2000">
                <a:solidFill>
                  <a:schemeClr val="dk1"/>
                </a:solidFill>
                <a:highlight>
                  <a:schemeClr val="lt1"/>
                </a:highlight>
              </a:rPr>
              <a:t>.	 Conception mécanique sur </a:t>
            </a:r>
            <a:r>
              <a:rPr b="1" lang="fr" sz="2000">
                <a:solidFill>
                  <a:schemeClr val="dk1"/>
                </a:solidFill>
                <a:highlight>
                  <a:schemeClr val="lt1"/>
                </a:highlight>
              </a:rPr>
              <a:t>SolidWorks </a:t>
            </a:r>
            <a:endParaRPr b="1" sz="2000">
              <a:solidFill>
                <a:schemeClr val="dk1"/>
              </a:solidFill>
              <a:highlight>
                <a:schemeClr val="lt1"/>
              </a:highlight>
            </a:endParaRPr>
          </a:p>
        </p:txBody>
      </p:sp>
      <p:pic>
        <p:nvPicPr>
          <p:cNvPr id="391" name="Google Shape;391;p40"/>
          <p:cNvPicPr preferRelativeResize="0"/>
          <p:nvPr/>
        </p:nvPicPr>
        <p:blipFill rotWithShape="1">
          <a:blip r:embed="rId3">
            <a:alphaModFix/>
          </a:blip>
          <a:srcRect b="15067" l="0" r="0" t="0"/>
          <a:stretch/>
        </p:blipFill>
        <p:spPr>
          <a:xfrm>
            <a:off x="994625" y="929625"/>
            <a:ext cx="7318901" cy="3500476"/>
          </a:xfrm>
          <a:prstGeom prst="rect">
            <a:avLst/>
          </a:prstGeom>
          <a:noFill/>
          <a:ln>
            <a:noFill/>
          </a:ln>
        </p:spPr>
      </p:pic>
      <p:sp>
        <p:nvSpPr>
          <p:cNvPr id="392" name="Google Shape;392;p40"/>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394" name="Google Shape;394;p40"/>
          <p:cNvSpPr txBox="1"/>
          <p:nvPr/>
        </p:nvSpPr>
        <p:spPr>
          <a:xfrm>
            <a:off x="2824625" y="4662200"/>
            <a:ext cx="506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fr">
                <a:solidFill>
                  <a:schemeClr val="lt1"/>
                </a:solidFill>
              </a:rPr>
              <a:t>Conception mécanique sur SolidWorks</a:t>
            </a:r>
            <a:r>
              <a:rPr b="1" lang="fr" sz="1800">
                <a:solidFill>
                  <a:schemeClr val="dk1"/>
                </a:solidFill>
                <a:highlight>
                  <a:schemeClr val="lt1"/>
                </a:highlight>
              </a:rPr>
              <a:t> </a:t>
            </a:r>
            <a:endParaRPr>
              <a:solidFill>
                <a:schemeClr val="lt1"/>
              </a:solidFill>
            </a:endParaRPr>
          </a:p>
        </p:txBody>
      </p:sp>
      <p:sp>
        <p:nvSpPr>
          <p:cNvPr id="395" name="Google Shape;395;p40"/>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401" name="Google Shape;401;p41"/>
          <p:cNvPicPr preferRelativeResize="0"/>
          <p:nvPr/>
        </p:nvPicPr>
        <p:blipFill rotWithShape="1">
          <a:blip r:embed="rId3">
            <a:alphaModFix/>
          </a:blip>
          <a:srcRect b="4888" l="0" r="0" t="0"/>
          <a:stretch/>
        </p:blipFill>
        <p:spPr>
          <a:xfrm>
            <a:off x="1969975" y="844850"/>
            <a:ext cx="5764299" cy="3563525"/>
          </a:xfrm>
          <a:prstGeom prst="rect">
            <a:avLst/>
          </a:prstGeom>
          <a:noFill/>
          <a:ln>
            <a:noFill/>
          </a:ln>
        </p:spPr>
      </p:pic>
      <p:sp>
        <p:nvSpPr>
          <p:cNvPr id="402" name="Google Shape;402;p41"/>
          <p:cNvSpPr txBox="1"/>
          <p:nvPr/>
        </p:nvSpPr>
        <p:spPr>
          <a:xfrm>
            <a:off x="324700" y="241600"/>
            <a:ext cx="6322500" cy="461700"/>
          </a:xfrm>
          <a:prstGeom prst="rect">
            <a:avLst/>
          </a:prstGeom>
          <a:noFill/>
          <a:ln>
            <a:noFill/>
          </a:ln>
        </p:spPr>
        <p:txBody>
          <a:bodyPr anchorCtr="0" anchor="t" bIns="91425" lIns="91425" spcFirstLastPara="1" rIns="91425" wrap="square" tIns="91425">
            <a:spAutoFit/>
          </a:bodyPr>
          <a:lstStyle/>
          <a:p>
            <a:pPr indent="-342900" lvl="0" marL="457200" rtl="0" algn="ctr">
              <a:spcBef>
                <a:spcPts val="0"/>
              </a:spcBef>
              <a:spcAft>
                <a:spcPts val="0"/>
              </a:spcAft>
              <a:buSzPts val="1800"/>
              <a:buChar char="●"/>
            </a:pPr>
            <a:r>
              <a:rPr b="1" lang="fr" sz="1800"/>
              <a:t>Rendu en utilisant le plugin SolidWorks PhotoView </a:t>
            </a:r>
            <a:endParaRPr b="1" sz="1800"/>
          </a:p>
        </p:txBody>
      </p:sp>
      <p:sp>
        <p:nvSpPr>
          <p:cNvPr id="403" name="Google Shape;403;p41"/>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405" name="Google Shape;405;p41"/>
          <p:cNvSpPr txBox="1"/>
          <p:nvPr/>
        </p:nvSpPr>
        <p:spPr>
          <a:xfrm>
            <a:off x="2573025" y="4692075"/>
            <a:ext cx="4558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fr">
                <a:solidFill>
                  <a:schemeClr val="lt1"/>
                </a:solidFill>
              </a:rPr>
              <a:t>Conception mécanique sur SolidWorks </a:t>
            </a:r>
            <a:endParaRPr>
              <a:solidFill>
                <a:schemeClr val="lt1"/>
              </a:solidFill>
            </a:endParaRPr>
          </a:p>
          <a:p>
            <a:pPr indent="0" lvl="0" marL="0" rtl="0" algn="l">
              <a:spcBef>
                <a:spcPts val="0"/>
              </a:spcBef>
              <a:spcAft>
                <a:spcPts val="0"/>
              </a:spcAft>
              <a:buNone/>
            </a:pPr>
            <a:r>
              <a:t/>
            </a:r>
            <a:endParaRPr b="1">
              <a:solidFill>
                <a:schemeClr val="lt1"/>
              </a:solidFill>
            </a:endParaRPr>
          </a:p>
        </p:txBody>
      </p:sp>
      <p:sp>
        <p:nvSpPr>
          <p:cNvPr id="406" name="Google Shape;406;p41"/>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80" name="Google Shape;80;p15"/>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p:txBody>
      </p:sp>
      <p:sp>
        <p:nvSpPr>
          <p:cNvPr id="81" name="Google Shape;81;p15"/>
          <p:cNvSpPr txBox="1"/>
          <p:nvPr>
            <p:ph type="ctrTitle"/>
          </p:nvPr>
        </p:nvSpPr>
        <p:spPr>
          <a:xfrm>
            <a:off x="2817575" y="1239650"/>
            <a:ext cx="4813500" cy="1264500"/>
          </a:xfrm>
          <a:prstGeom prst="rect">
            <a:avLst/>
          </a:prstGeom>
        </p:spPr>
        <p:txBody>
          <a:bodyPr anchorCtr="0" anchor="b" bIns="91425" lIns="91425" spcFirstLastPara="1" rIns="91425" wrap="square" tIns="91425">
            <a:noAutofit/>
          </a:bodyPr>
          <a:lstStyle/>
          <a:p>
            <a:pPr indent="-438150" lvl="0" marL="457200" rtl="0" algn="l">
              <a:spcBef>
                <a:spcPts val="0"/>
              </a:spcBef>
              <a:spcAft>
                <a:spcPts val="0"/>
              </a:spcAft>
              <a:buClr>
                <a:srgbClr val="0B4A81"/>
              </a:buClr>
              <a:buSzPts val="3300"/>
              <a:buAutoNum type="romanUcPeriod"/>
            </a:pPr>
            <a:r>
              <a:rPr b="1" lang="fr" sz="3300">
                <a:solidFill>
                  <a:srgbClr val="0B4A81"/>
                </a:solidFill>
              </a:rPr>
              <a:t>Motivation</a:t>
            </a:r>
            <a:endParaRPr sz="3300"/>
          </a:p>
        </p:txBody>
      </p:sp>
      <p:sp>
        <p:nvSpPr>
          <p:cNvPr id="82" name="Google Shape;82;p15"/>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412" name="Google Shape;412;p42" title="30Fps.mp4">
            <a:hlinkClick r:id="rId3"/>
          </p:cNvPr>
          <p:cNvPicPr preferRelativeResize="0"/>
          <p:nvPr/>
        </p:nvPicPr>
        <p:blipFill>
          <a:blip r:embed="rId4">
            <a:alphaModFix/>
          </a:blip>
          <a:stretch>
            <a:fillRect/>
          </a:stretch>
        </p:blipFill>
        <p:spPr>
          <a:xfrm>
            <a:off x="48275" y="941800"/>
            <a:ext cx="9047477" cy="3650424"/>
          </a:xfrm>
          <a:prstGeom prst="rect">
            <a:avLst/>
          </a:prstGeom>
          <a:noFill/>
          <a:ln>
            <a:noFill/>
          </a:ln>
        </p:spPr>
      </p:pic>
      <p:sp>
        <p:nvSpPr>
          <p:cNvPr id="413" name="Google Shape;413;p42"/>
          <p:cNvSpPr txBox="1"/>
          <p:nvPr/>
        </p:nvSpPr>
        <p:spPr>
          <a:xfrm>
            <a:off x="217000" y="190225"/>
            <a:ext cx="8184900" cy="47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fr" sz="1800"/>
              <a:t>Conception mécanique détaillée:</a:t>
            </a:r>
            <a:r>
              <a:rPr b="1" lang="fr" sz="1900"/>
              <a:t> </a:t>
            </a:r>
            <a:endParaRPr b="1" sz="1900"/>
          </a:p>
        </p:txBody>
      </p:sp>
      <p:sp>
        <p:nvSpPr>
          <p:cNvPr id="414" name="Google Shape;414;p42"/>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416" name="Google Shape;416;p42"/>
          <p:cNvSpPr txBox="1"/>
          <p:nvPr/>
        </p:nvSpPr>
        <p:spPr>
          <a:xfrm>
            <a:off x="2366575" y="4692075"/>
            <a:ext cx="4558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lt1"/>
                </a:solidFill>
              </a:rPr>
              <a:t>Conception mécanique sur SolidWorks </a:t>
            </a:r>
            <a:endParaRPr>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t/>
            </a:r>
            <a:endParaRPr>
              <a:solidFill>
                <a:schemeClr val="lt1"/>
              </a:solidFill>
            </a:endParaRPr>
          </a:p>
        </p:txBody>
      </p:sp>
      <p:sp>
        <p:nvSpPr>
          <p:cNvPr id="417" name="Google Shape;417;p42"/>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3"/>
          <p:cNvSpPr txBox="1"/>
          <p:nvPr>
            <p:ph idx="1" type="subTitle"/>
          </p:nvPr>
        </p:nvSpPr>
        <p:spPr>
          <a:xfrm>
            <a:off x="247975" y="271700"/>
            <a:ext cx="8520600" cy="792600"/>
          </a:xfrm>
          <a:prstGeom prst="rect">
            <a:avLst/>
          </a:prstGeom>
        </p:spPr>
        <p:txBody>
          <a:bodyPr anchorCtr="0" anchor="t" bIns="91425" lIns="91425" spcFirstLastPara="1" rIns="91425" wrap="square" tIns="91425">
            <a:noAutofit/>
          </a:bodyPr>
          <a:lstStyle/>
          <a:p>
            <a:pPr indent="-342900" lvl="0" marL="457200" rtl="0" algn="l">
              <a:lnSpc>
                <a:spcPct val="90000"/>
              </a:lnSpc>
              <a:spcBef>
                <a:spcPts val="0"/>
              </a:spcBef>
              <a:spcAft>
                <a:spcPts val="0"/>
              </a:spcAft>
              <a:buClr>
                <a:schemeClr val="dk1"/>
              </a:buClr>
              <a:buSzPts val="1800"/>
              <a:buChar char="●"/>
            </a:pPr>
            <a:r>
              <a:rPr b="1" lang="fr" sz="1800">
                <a:solidFill>
                  <a:srgbClr val="000000"/>
                </a:solidFill>
              </a:rPr>
              <a:t>Impression 3D des </a:t>
            </a:r>
            <a:r>
              <a:rPr b="1" lang="fr" sz="1800">
                <a:solidFill>
                  <a:srgbClr val="000000"/>
                </a:solidFill>
              </a:rPr>
              <a:t>pièces</a:t>
            </a:r>
            <a:r>
              <a:rPr b="1" lang="fr" sz="1800">
                <a:solidFill>
                  <a:schemeClr val="dk1"/>
                </a:solidFill>
              </a:rPr>
              <a:t> </a:t>
            </a:r>
            <a:endParaRPr b="1" sz="1800">
              <a:solidFill>
                <a:schemeClr val="dk1"/>
              </a:solidFill>
            </a:endParaRPr>
          </a:p>
          <a:p>
            <a:pPr indent="0" lvl="0" marL="0" rtl="0" algn="ctr">
              <a:lnSpc>
                <a:spcPct val="90000"/>
              </a:lnSpc>
              <a:spcBef>
                <a:spcPts val="0"/>
              </a:spcBef>
              <a:spcAft>
                <a:spcPts val="0"/>
              </a:spcAft>
              <a:buNone/>
            </a:pPr>
            <a:r>
              <a:t/>
            </a:r>
            <a:endParaRPr/>
          </a:p>
        </p:txBody>
      </p:sp>
      <p:sp>
        <p:nvSpPr>
          <p:cNvPr id="423" name="Google Shape;423;p43"/>
          <p:cNvSpPr txBox="1"/>
          <p:nvPr>
            <p:ph idx="12" type="sldNum"/>
          </p:nvPr>
        </p:nvSpPr>
        <p:spPr>
          <a:xfrm>
            <a:off x="859530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424" name="Google Shape;424;p43"/>
          <p:cNvPicPr preferRelativeResize="0"/>
          <p:nvPr/>
        </p:nvPicPr>
        <p:blipFill rotWithShape="1">
          <a:blip r:embed="rId3">
            <a:alphaModFix/>
          </a:blip>
          <a:srcRect b="12757" l="2810" r="7107" t="21004"/>
          <a:stretch/>
        </p:blipFill>
        <p:spPr>
          <a:xfrm>
            <a:off x="5866496" y="1018963"/>
            <a:ext cx="3054029" cy="2994452"/>
          </a:xfrm>
          <a:prstGeom prst="rect">
            <a:avLst/>
          </a:prstGeom>
          <a:noFill/>
          <a:ln>
            <a:noFill/>
          </a:ln>
        </p:spPr>
      </p:pic>
      <p:pic>
        <p:nvPicPr>
          <p:cNvPr id="425" name="Google Shape;425;p43"/>
          <p:cNvPicPr preferRelativeResize="0"/>
          <p:nvPr/>
        </p:nvPicPr>
        <p:blipFill>
          <a:blip r:embed="rId4">
            <a:alphaModFix/>
          </a:blip>
          <a:stretch>
            <a:fillRect/>
          </a:stretch>
        </p:blipFill>
        <p:spPr>
          <a:xfrm>
            <a:off x="3981633" y="3551475"/>
            <a:ext cx="1387203" cy="461949"/>
          </a:xfrm>
          <a:prstGeom prst="rect">
            <a:avLst/>
          </a:prstGeom>
          <a:noFill/>
          <a:ln>
            <a:noFill/>
          </a:ln>
        </p:spPr>
      </p:pic>
      <p:pic>
        <p:nvPicPr>
          <p:cNvPr id="426" name="Google Shape;426;p43"/>
          <p:cNvPicPr preferRelativeResize="0"/>
          <p:nvPr/>
        </p:nvPicPr>
        <p:blipFill rotWithShape="1">
          <a:blip r:embed="rId5">
            <a:alphaModFix/>
          </a:blip>
          <a:srcRect b="2145" l="2275" r="2103" t="1635"/>
          <a:stretch/>
        </p:blipFill>
        <p:spPr>
          <a:xfrm>
            <a:off x="3617163" y="1092652"/>
            <a:ext cx="1937025" cy="2333986"/>
          </a:xfrm>
          <a:prstGeom prst="rect">
            <a:avLst/>
          </a:prstGeom>
          <a:noFill/>
          <a:ln>
            <a:noFill/>
          </a:ln>
        </p:spPr>
      </p:pic>
      <p:pic>
        <p:nvPicPr>
          <p:cNvPr id="427" name="Google Shape;427;p43"/>
          <p:cNvPicPr preferRelativeResize="0"/>
          <p:nvPr/>
        </p:nvPicPr>
        <p:blipFill>
          <a:blip r:embed="rId6">
            <a:alphaModFix/>
          </a:blip>
          <a:stretch>
            <a:fillRect/>
          </a:stretch>
        </p:blipFill>
        <p:spPr>
          <a:xfrm>
            <a:off x="180500" y="1048862"/>
            <a:ext cx="3303465" cy="2934651"/>
          </a:xfrm>
          <a:prstGeom prst="rect">
            <a:avLst/>
          </a:prstGeom>
          <a:noFill/>
          <a:ln>
            <a:noFill/>
          </a:ln>
        </p:spPr>
      </p:pic>
      <p:sp>
        <p:nvSpPr>
          <p:cNvPr id="428" name="Google Shape;428;p43"/>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430" name="Google Shape;430;p43"/>
          <p:cNvSpPr txBox="1"/>
          <p:nvPr/>
        </p:nvSpPr>
        <p:spPr>
          <a:xfrm>
            <a:off x="13675" y="4717725"/>
            <a:ext cx="9144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lt1"/>
                </a:solidFill>
              </a:rPr>
              <a:t>Conception mécanique sur SolidWorks </a:t>
            </a:r>
            <a:endParaRPr>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t/>
            </a:r>
            <a:endParaRPr>
              <a:solidFill>
                <a:schemeClr val="lt1"/>
              </a:solidFill>
            </a:endParaRPr>
          </a:p>
        </p:txBody>
      </p:sp>
      <p:sp>
        <p:nvSpPr>
          <p:cNvPr id="431" name="Google Shape;431;p43"/>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437" name="Google Shape;437;p44"/>
          <p:cNvPicPr preferRelativeResize="0"/>
          <p:nvPr/>
        </p:nvPicPr>
        <p:blipFill>
          <a:blip r:embed="rId3">
            <a:alphaModFix/>
          </a:blip>
          <a:stretch>
            <a:fillRect/>
          </a:stretch>
        </p:blipFill>
        <p:spPr>
          <a:xfrm>
            <a:off x="268925" y="253715"/>
            <a:ext cx="8633500" cy="4337524"/>
          </a:xfrm>
          <a:prstGeom prst="rect">
            <a:avLst/>
          </a:prstGeom>
          <a:noFill/>
          <a:ln>
            <a:noFill/>
          </a:ln>
        </p:spPr>
      </p:pic>
      <p:sp>
        <p:nvSpPr>
          <p:cNvPr id="438" name="Google Shape;438;p44"/>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440" name="Google Shape;440;p44"/>
          <p:cNvSpPr txBox="1"/>
          <p:nvPr/>
        </p:nvSpPr>
        <p:spPr>
          <a:xfrm>
            <a:off x="13675" y="4717725"/>
            <a:ext cx="8633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lt1"/>
                </a:solidFill>
              </a:rPr>
              <a:t>Conception mécanique sur SolidWorks </a:t>
            </a:r>
            <a:endParaRPr>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t/>
            </a:r>
            <a:endParaRPr>
              <a:solidFill>
                <a:schemeClr val="lt1"/>
              </a:solidFill>
            </a:endParaRPr>
          </a:p>
        </p:txBody>
      </p:sp>
      <p:sp>
        <p:nvSpPr>
          <p:cNvPr id="441" name="Google Shape;441;p44"/>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447" name="Google Shape;447;p45" title="render.mp4">
            <a:hlinkClick r:id="rId3"/>
          </p:cNvPr>
          <p:cNvPicPr preferRelativeResize="0"/>
          <p:nvPr/>
        </p:nvPicPr>
        <p:blipFill>
          <a:blip r:embed="rId4">
            <a:alphaModFix/>
          </a:blip>
          <a:stretch>
            <a:fillRect/>
          </a:stretch>
        </p:blipFill>
        <p:spPr>
          <a:xfrm>
            <a:off x="505825" y="547500"/>
            <a:ext cx="7966626" cy="4080549"/>
          </a:xfrm>
          <a:prstGeom prst="rect">
            <a:avLst/>
          </a:prstGeom>
          <a:noFill/>
          <a:ln>
            <a:noFill/>
          </a:ln>
        </p:spPr>
      </p:pic>
      <p:sp>
        <p:nvSpPr>
          <p:cNvPr id="448" name="Google Shape;448;p45"/>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fld id="{00000000-1234-1234-1234-123412341234}" type="slidenum">
              <a:rPr lang="fr" sz="1000">
                <a:solidFill>
                  <a:schemeClr val="lt1"/>
                </a:solidFill>
              </a:rPr>
              <a:t>‹#›</a:t>
            </a:fld>
            <a:endParaRPr/>
          </a:p>
        </p:txBody>
      </p:sp>
      <p:sp>
        <p:nvSpPr>
          <p:cNvPr id="449" name="Google Shape;449;p45"/>
          <p:cNvSpPr txBox="1"/>
          <p:nvPr/>
        </p:nvSpPr>
        <p:spPr>
          <a:xfrm>
            <a:off x="1564025" y="4717725"/>
            <a:ext cx="65691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lt1"/>
                </a:solidFill>
              </a:rPr>
              <a:t>Conception mécanique sur SolidWorks </a:t>
            </a:r>
            <a:endParaRPr>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450" name="Google Shape;450;p45"/>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
        <p:nvSpPr>
          <p:cNvPr id="451" name="Google Shape;451;p45"/>
          <p:cNvSpPr txBox="1"/>
          <p:nvPr/>
        </p:nvSpPr>
        <p:spPr>
          <a:xfrm>
            <a:off x="97775" y="78225"/>
            <a:ext cx="5517000" cy="4341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0"/>
              </a:spcBef>
              <a:spcAft>
                <a:spcPts val="0"/>
              </a:spcAft>
              <a:buClr>
                <a:schemeClr val="dk1"/>
              </a:buClr>
              <a:buSzPts val="1800"/>
              <a:buChar char="●"/>
            </a:pPr>
            <a:r>
              <a:rPr b="1" lang="fr" sz="1800">
                <a:solidFill>
                  <a:schemeClr val="dk1"/>
                </a:solidFill>
              </a:rPr>
              <a:t>Assemblage du système final</a:t>
            </a:r>
            <a:endParaRPr b="1"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6"/>
          <p:cNvSpPr txBox="1"/>
          <p:nvPr>
            <p:ph idx="1" type="subTitle"/>
          </p:nvPr>
        </p:nvSpPr>
        <p:spPr>
          <a:xfrm>
            <a:off x="247975" y="197075"/>
            <a:ext cx="8520600" cy="792600"/>
          </a:xfrm>
          <a:prstGeom prst="rect">
            <a:avLst/>
          </a:prstGeom>
        </p:spPr>
        <p:txBody>
          <a:bodyPr anchorCtr="0" anchor="t" bIns="91425" lIns="91425" spcFirstLastPara="1" rIns="91425" wrap="square" tIns="91425">
            <a:noAutofit/>
          </a:bodyPr>
          <a:lstStyle/>
          <a:p>
            <a:pPr indent="-342900" lvl="0" marL="457200" rtl="0" algn="l">
              <a:lnSpc>
                <a:spcPct val="90000"/>
              </a:lnSpc>
              <a:spcBef>
                <a:spcPts val="0"/>
              </a:spcBef>
              <a:spcAft>
                <a:spcPts val="0"/>
              </a:spcAft>
              <a:buClr>
                <a:schemeClr val="dk1"/>
              </a:buClr>
              <a:buSzPts val="1800"/>
              <a:buChar char="●"/>
            </a:pPr>
            <a:r>
              <a:rPr b="1" lang="fr" sz="1800">
                <a:solidFill>
                  <a:schemeClr val="dk1"/>
                </a:solidFill>
              </a:rPr>
              <a:t>Assemblage du </a:t>
            </a:r>
            <a:r>
              <a:rPr b="1" lang="fr" sz="1800">
                <a:solidFill>
                  <a:schemeClr val="dk1"/>
                </a:solidFill>
              </a:rPr>
              <a:t>système</a:t>
            </a:r>
            <a:r>
              <a:rPr b="1" lang="fr" sz="1800">
                <a:solidFill>
                  <a:schemeClr val="dk1"/>
                </a:solidFill>
              </a:rPr>
              <a:t> final</a:t>
            </a:r>
            <a:endParaRPr b="1" sz="1800">
              <a:solidFill>
                <a:schemeClr val="dk1"/>
              </a:solidFill>
            </a:endParaRPr>
          </a:p>
          <a:p>
            <a:pPr indent="0" lvl="0" marL="0" rtl="0" algn="ctr">
              <a:lnSpc>
                <a:spcPct val="90000"/>
              </a:lnSpc>
              <a:spcBef>
                <a:spcPts val="0"/>
              </a:spcBef>
              <a:spcAft>
                <a:spcPts val="0"/>
              </a:spcAft>
              <a:buNone/>
            </a:pPr>
            <a:r>
              <a:t/>
            </a:r>
            <a:endParaRPr/>
          </a:p>
        </p:txBody>
      </p:sp>
      <p:pic>
        <p:nvPicPr>
          <p:cNvPr id="457" name="Google Shape;457;p46"/>
          <p:cNvPicPr preferRelativeResize="0"/>
          <p:nvPr/>
        </p:nvPicPr>
        <p:blipFill rotWithShape="1">
          <a:blip r:embed="rId3">
            <a:alphaModFix/>
          </a:blip>
          <a:srcRect b="0" l="5940" r="11551" t="0"/>
          <a:stretch/>
        </p:blipFill>
        <p:spPr>
          <a:xfrm rot="-5400000">
            <a:off x="2399198" y="-780299"/>
            <a:ext cx="3959301" cy="6758948"/>
          </a:xfrm>
          <a:prstGeom prst="rect">
            <a:avLst/>
          </a:prstGeom>
          <a:noFill/>
          <a:ln>
            <a:noFill/>
          </a:ln>
        </p:spPr>
      </p:pic>
      <p:sp>
        <p:nvSpPr>
          <p:cNvPr id="458" name="Google Shape;458;p46"/>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460" name="Google Shape;460;p46"/>
          <p:cNvSpPr txBox="1"/>
          <p:nvPr/>
        </p:nvSpPr>
        <p:spPr>
          <a:xfrm>
            <a:off x="1583325" y="4717725"/>
            <a:ext cx="65691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lt1"/>
                </a:solidFill>
              </a:rPr>
              <a:t>Conception mécanique sur SolidWorks </a:t>
            </a:r>
            <a:endParaRPr>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461" name="Google Shape;461;p46"/>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7"/>
          <p:cNvSpPr txBox="1"/>
          <p:nvPr>
            <p:ph idx="1" type="subTitle"/>
          </p:nvPr>
        </p:nvSpPr>
        <p:spPr>
          <a:xfrm>
            <a:off x="325375" y="484100"/>
            <a:ext cx="8520600" cy="400200"/>
          </a:xfrm>
          <a:prstGeom prst="rect">
            <a:avLst/>
          </a:prstGeom>
        </p:spPr>
        <p:txBody>
          <a:bodyPr anchorCtr="0" anchor="t" bIns="91425" lIns="91425" spcFirstLastPara="1" rIns="91425" wrap="square" tIns="91425">
            <a:noAutofit/>
          </a:bodyPr>
          <a:lstStyle/>
          <a:p>
            <a:pPr indent="0" lvl="0" marL="457200" rtl="0" algn="l">
              <a:lnSpc>
                <a:spcPct val="90000"/>
              </a:lnSpc>
              <a:spcBef>
                <a:spcPts val="0"/>
              </a:spcBef>
              <a:spcAft>
                <a:spcPts val="0"/>
              </a:spcAft>
              <a:buNone/>
            </a:pPr>
            <a:r>
              <a:rPr b="1" lang="fr" sz="1800">
                <a:solidFill>
                  <a:schemeClr val="dk1"/>
                </a:solidFill>
              </a:rPr>
              <a:t>4. Organigramme</a:t>
            </a:r>
            <a:endParaRPr b="1" sz="1800">
              <a:solidFill>
                <a:schemeClr val="dk1"/>
              </a:solidFill>
            </a:endParaRPr>
          </a:p>
          <a:p>
            <a:pPr indent="0" lvl="0" marL="457200" rtl="0" algn="l">
              <a:lnSpc>
                <a:spcPct val="90000"/>
              </a:lnSpc>
              <a:spcBef>
                <a:spcPts val="0"/>
              </a:spcBef>
              <a:spcAft>
                <a:spcPts val="0"/>
              </a:spcAft>
              <a:buNone/>
            </a:pPr>
            <a:r>
              <a:t/>
            </a:r>
            <a:endParaRPr b="1" sz="1800">
              <a:solidFill>
                <a:schemeClr val="dk1"/>
              </a:solidFill>
            </a:endParaRPr>
          </a:p>
          <a:p>
            <a:pPr indent="0" lvl="0" marL="457200" rtl="0" algn="l">
              <a:lnSpc>
                <a:spcPct val="90000"/>
              </a:lnSpc>
              <a:spcBef>
                <a:spcPts val="0"/>
              </a:spcBef>
              <a:spcAft>
                <a:spcPts val="0"/>
              </a:spcAft>
              <a:buNone/>
            </a:pPr>
            <a:r>
              <a:t/>
            </a:r>
            <a:endParaRPr b="1" sz="1800">
              <a:solidFill>
                <a:schemeClr val="dk1"/>
              </a:solidFill>
            </a:endParaRPr>
          </a:p>
          <a:p>
            <a:pPr indent="0" lvl="0" marL="0" rtl="0" algn="ctr">
              <a:lnSpc>
                <a:spcPct val="90000"/>
              </a:lnSpc>
              <a:spcBef>
                <a:spcPts val="0"/>
              </a:spcBef>
              <a:spcAft>
                <a:spcPts val="0"/>
              </a:spcAft>
              <a:buNone/>
            </a:pPr>
            <a:r>
              <a:t/>
            </a:r>
            <a:endParaRPr/>
          </a:p>
        </p:txBody>
      </p:sp>
      <p:sp>
        <p:nvSpPr>
          <p:cNvPr id="467" name="Google Shape;467;p47"/>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469" name="Google Shape;469;p47"/>
          <p:cNvSpPr txBox="1"/>
          <p:nvPr/>
        </p:nvSpPr>
        <p:spPr>
          <a:xfrm>
            <a:off x="13675" y="4717725"/>
            <a:ext cx="9144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lt1"/>
                </a:solidFill>
              </a:rPr>
              <a:t>Organigramme</a:t>
            </a:r>
            <a:endParaRPr>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470" name="Google Shape;470;p47"/>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pic>
        <p:nvPicPr>
          <p:cNvPr id="471" name="Google Shape;471;p47"/>
          <p:cNvPicPr preferRelativeResize="0"/>
          <p:nvPr/>
        </p:nvPicPr>
        <p:blipFill rotWithShape="1">
          <a:blip r:embed="rId3">
            <a:alphaModFix/>
          </a:blip>
          <a:srcRect b="10930" l="30728" r="0" t="-10930"/>
          <a:stretch/>
        </p:blipFill>
        <p:spPr>
          <a:xfrm>
            <a:off x="605750" y="596725"/>
            <a:ext cx="7612201" cy="4004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8"/>
          <p:cNvSpPr txBox="1"/>
          <p:nvPr>
            <p:ph idx="1" type="subTitle"/>
          </p:nvPr>
        </p:nvSpPr>
        <p:spPr>
          <a:xfrm>
            <a:off x="247975" y="197075"/>
            <a:ext cx="8520600" cy="792600"/>
          </a:xfrm>
          <a:prstGeom prst="rect">
            <a:avLst/>
          </a:prstGeom>
        </p:spPr>
        <p:txBody>
          <a:bodyPr anchorCtr="0" anchor="t" bIns="91425" lIns="91425" spcFirstLastPara="1" rIns="91425" wrap="square" tIns="91425">
            <a:noAutofit/>
          </a:bodyPr>
          <a:lstStyle/>
          <a:p>
            <a:pPr indent="0" lvl="0" marL="457200" rtl="0" algn="l">
              <a:lnSpc>
                <a:spcPct val="90000"/>
              </a:lnSpc>
              <a:spcBef>
                <a:spcPts val="0"/>
              </a:spcBef>
              <a:spcAft>
                <a:spcPts val="0"/>
              </a:spcAft>
              <a:buNone/>
            </a:pPr>
            <a:r>
              <a:rPr b="1" lang="fr" sz="1800">
                <a:solidFill>
                  <a:schemeClr val="dk1"/>
                </a:solidFill>
              </a:rPr>
              <a:t>5</a:t>
            </a:r>
            <a:r>
              <a:rPr b="1" lang="fr" sz="1800">
                <a:solidFill>
                  <a:schemeClr val="dk1"/>
                </a:solidFill>
              </a:rPr>
              <a:t>. Implémentation sur Arduino</a:t>
            </a:r>
            <a:endParaRPr b="1" sz="1800">
              <a:solidFill>
                <a:schemeClr val="dk1"/>
              </a:solidFill>
            </a:endParaRPr>
          </a:p>
          <a:p>
            <a:pPr indent="0" lvl="0" marL="457200" rtl="0" algn="l">
              <a:lnSpc>
                <a:spcPct val="90000"/>
              </a:lnSpc>
              <a:spcBef>
                <a:spcPts val="0"/>
              </a:spcBef>
              <a:spcAft>
                <a:spcPts val="0"/>
              </a:spcAft>
              <a:buNone/>
            </a:pPr>
            <a:r>
              <a:t/>
            </a:r>
            <a:endParaRPr b="1" sz="1800">
              <a:solidFill>
                <a:schemeClr val="dk1"/>
              </a:solidFill>
            </a:endParaRPr>
          </a:p>
          <a:p>
            <a:pPr indent="0" lvl="0" marL="457200" rtl="0" algn="l">
              <a:lnSpc>
                <a:spcPct val="90000"/>
              </a:lnSpc>
              <a:spcBef>
                <a:spcPts val="0"/>
              </a:spcBef>
              <a:spcAft>
                <a:spcPts val="0"/>
              </a:spcAft>
              <a:buNone/>
            </a:pPr>
            <a:r>
              <a:t/>
            </a:r>
            <a:endParaRPr b="1" sz="1800">
              <a:solidFill>
                <a:schemeClr val="dk1"/>
              </a:solidFill>
            </a:endParaRPr>
          </a:p>
          <a:p>
            <a:pPr indent="0" lvl="0" marL="0" rtl="0" algn="ctr">
              <a:lnSpc>
                <a:spcPct val="90000"/>
              </a:lnSpc>
              <a:spcBef>
                <a:spcPts val="0"/>
              </a:spcBef>
              <a:spcAft>
                <a:spcPts val="0"/>
              </a:spcAft>
              <a:buNone/>
            </a:pPr>
            <a:r>
              <a:t/>
            </a:r>
            <a:endParaRPr/>
          </a:p>
        </p:txBody>
      </p:sp>
      <p:sp>
        <p:nvSpPr>
          <p:cNvPr id="477" name="Google Shape;477;p48"/>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479" name="Google Shape;479;p48"/>
          <p:cNvSpPr txBox="1"/>
          <p:nvPr/>
        </p:nvSpPr>
        <p:spPr>
          <a:xfrm>
            <a:off x="13675" y="4717725"/>
            <a:ext cx="9144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lt1"/>
                </a:solidFill>
              </a:rPr>
              <a:t>Arduino</a:t>
            </a:r>
            <a:endParaRPr>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480" name="Google Shape;480;p48"/>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pic>
        <p:nvPicPr>
          <p:cNvPr id="481" name="Google Shape;481;p48"/>
          <p:cNvPicPr preferRelativeResize="0"/>
          <p:nvPr/>
        </p:nvPicPr>
        <p:blipFill rotWithShape="1">
          <a:blip r:embed="rId3">
            <a:alphaModFix/>
          </a:blip>
          <a:srcRect b="0" l="0" r="16163" t="0"/>
          <a:stretch/>
        </p:blipFill>
        <p:spPr>
          <a:xfrm>
            <a:off x="3840310" y="1743100"/>
            <a:ext cx="2818875" cy="1152525"/>
          </a:xfrm>
          <a:prstGeom prst="rect">
            <a:avLst/>
          </a:prstGeom>
          <a:noFill/>
          <a:ln>
            <a:noFill/>
          </a:ln>
          <a:effectLst>
            <a:outerShdw blurRad="57150" rotWithShape="0" algn="bl" dir="5400000" dist="19050">
              <a:srgbClr val="000000">
                <a:alpha val="50000"/>
              </a:srgbClr>
            </a:outerShdw>
          </a:effectLst>
        </p:spPr>
      </p:pic>
      <p:pic>
        <p:nvPicPr>
          <p:cNvPr id="482" name="Google Shape;482;p48"/>
          <p:cNvPicPr preferRelativeResize="0"/>
          <p:nvPr/>
        </p:nvPicPr>
        <p:blipFill rotWithShape="1">
          <a:blip r:embed="rId4">
            <a:alphaModFix/>
          </a:blip>
          <a:srcRect b="-6030" l="-2090" r="2090" t="11360"/>
          <a:stretch/>
        </p:blipFill>
        <p:spPr>
          <a:xfrm>
            <a:off x="3685450" y="3073512"/>
            <a:ext cx="3702175" cy="1517075"/>
          </a:xfrm>
          <a:prstGeom prst="rect">
            <a:avLst/>
          </a:prstGeom>
          <a:noFill/>
          <a:ln>
            <a:noFill/>
          </a:ln>
          <a:effectLst>
            <a:outerShdw blurRad="57150" rotWithShape="0" algn="bl" dir="5400000" dist="19050">
              <a:srgbClr val="000000">
                <a:alpha val="50000"/>
              </a:srgbClr>
            </a:outerShdw>
          </a:effectLst>
        </p:spPr>
      </p:pic>
      <p:sp>
        <p:nvSpPr>
          <p:cNvPr id="483" name="Google Shape;483;p48"/>
          <p:cNvSpPr txBox="1"/>
          <p:nvPr/>
        </p:nvSpPr>
        <p:spPr>
          <a:xfrm>
            <a:off x="166150" y="892550"/>
            <a:ext cx="3519300" cy="3849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fr" sz="1300"/>
              <a:t>Initialisation des variables</a:t>
            </a:r>
            <a:endParaRPr b="1" sz="1300"/>
          </a:p>
        </p:txBody>
      </p:sp>
      <p:sp>
        <p:nvSpPr>
          <p:cNvPr id="484" name="Google Shape;484;p48"/>
          <p:cNvSpPr txBox="1"/>
          <p:nvPr/>
        </p:nvSpPr>
        <p:spPr>
          <a:xfrm>
            <a:off x="166150" y="1983025"/>
            <a:ext cx="3519300" cy="3849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fr" sz="1300"/>
              <a:t>Détermination de la distance</a:t>
            </a:r>
            <a:endParaRPr b="1" sz="1300"/>
          </a:p>
        </p:txBody>
      </p:sp>
      <p:pic>
        <p:nvPicPr>
          <p:cNvPr id="485" name="Google Shape;485;p48"/>
          <p:cNvPicPr preferRelativeResize="0"/>
          <p:nvPr/>
        </p:nvPicPr>
        <p:blipFill>
          <a:blip r:embed="rId5">
            <a:alphaModFix/>
          </a:blip>
          <a:stretch>
            <a:fillRect/>
          </a:stretch>
        </p:blipFill>
        <p:spPr>
          <a:xfrm>
            <a:off x="3856925" y="672450"/>
            <a:ext cx="2785625" cy="960450"/>
          </a:xfrm>
          <a:prstGeom prst="rect">
            <a:avLst/>
          </a:prstGeom>
          <a:noFill/>
          <a:ln>
            <a:noFill/>
          </a:ln>
          <a:effectLst>
            <a:outerShdw blurRad="57150" rotWithShape="0" algn="bl" dir="5400000" dist="19050">
              <a:srgbClr val="000000">
                <a:alpha val="50000"/>
              </a:srgbClr>
            </a:outerShdw>
          </a:effectLst>
        </p:spPr>
      </p:pic>
      <p:sp>
        <p:nvSpPr>
          <p:cNvPr id="486" name="Google Shape;486;p48"/>
          <p:cNvSpPr txBox="1"/>
          <p:nvPr/>
        </p:nvSpPr>
        <p:spPr>
          <a:xfrm>
            <a:off x="166150" y="3402675"/>
            <a:ext cx="3519300" cy="3849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fr" sz="1300"/>
              <a:t>Détermination de la distance filtrée</a:t>
            </a:r>
            <a:endParaRPr b="1" sz="13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9"/>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a:solidFill>
                  <a:schemeClr val="lt1"/>
                </a:solidFill>
              </a:rPr>
              <a:t>Conception</a:t>
            </a:r>
            <a:r>
              <a:rPr lang="fr">
                <a:solidFill>
                  <a:schemeClr val="lt1"/>
                </a:solidFill>
              </a:rPr>
              <a:t> Labview</a:t>
            </a:r>
            <a:r>
              <a:rPr b="1" lang="fr" sz="1800">
                <a:solidFill>
                  <a:schemeClr val="dk1"/>
                </a:solidFill>
                <a:highlight>
                  <a:schemeClr val="lt1"/>
                </a:highlight>
              </a:rPr>
              <a:t> </a:t>
            </a:r>
            <a:endParaRPr/>
          </a:p>
        </p:txBody>
      </p:sp>
      <p:sp>
        <p:nvSpPr>
          <p:cNvPr id="492" name="Google Shape;492;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493" name="Google Shape;49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endParaRPr>
              <a:solidFill>
                <a:schemeClr val="lt1"/>
              </a:solidFill>
            </a:endParaRPr>
          </a:p>
        </p:txBody>
      </p:sp>
      <p:sp>
        <p:nvSpPr>
          <p:cNvPr id="494" name="Google Shape;494;p49"/>
          <p:cNvSpPr txBox="1"/>
          <p:nvPr/>
        </p:nvSpPr>
        <p:spPr>
          <a:xfrm>
            <a:off x="907075" y="332500"/>
            <a:ext cx="5526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800">
                <a:solidFill>
                  <a:schemeClr val="dk1"/>
                </a:solidFill>
                <a:highlight>
                  <a:schemeClr val="lt1"/>
                </a:highlight>
              </a:rPr>
              <a:t>6</a:t>
            </a:r>
            <a:r>
              <a:rPr b="1" lang="fr" sz="1800">
                <a:solidFill>
                  <a:schemeClr val="dk1"/>
                </a:solidFill>
                <a:highlight>
                  <a:schemeClr val="lt1"/>
                </a:highlight>
              </a:rPr>
              <a:t>.	Conception Labview </a:t>
            </a:r>
            <a:endParaRPr b="1" sz="1800">
              <a:solidFill>
                <a:schemeClr val="dk1"/>
              </a:solidFill>
              <a:highlight>
                <a:schemeClr val="lt1"/>
              </a:highlight>
            </a:endParaRPr>
          </a:p>
        </p:txBody>
      </p:sp>
      <p:pic>
        <p:nvPicPr>
          <p:cNvPr id="495" name="Google Shape;495;p49"/>
          <p:cNvPicPr preferRelativeResize="0"/>
          <p:nvPr/>
        </p:nvPicPr>
        <p:blipFill>
          <a:blip r:embed="rId3">
            <a:alphaModFix/>
          </a:blip>
          <a:stretch>
            <a:fillRect/>
          </a:stretch>
        </p:blipFill>
        <p:spPr>
          <a:xfrm>
            <a:off x="907075" y="1184773"/>
            <a:ext cx="4143500" cy="2773949"/>
          </a:xfrm>
          <a:prstGeom prst="rect">
            <a:avLst/>
          </a:prstGeom>
          <a:noFill/>
          <a:ln>
            <a:noFill/>
          </a:ln>
        </p:spPr>
      </p:pic>
      <p:sp>
        <p:nvSpPr>
          <p:cNvPr id="496" name="Google Shape;496;p49"/>
          <p:cNvSpPr txBox="1"/>
          <p:nvPr/>
        </p:nvSpPr>
        <p:spPr>
          <a:xfrm>
            <a:off x="5593350" y="1372050"/>
            <a:ext cx="3427800" cy="23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t>Visa </a:t>
            </a:r>
            <a:r>
              <a:rPr lang="fr" sz="1800"/>
              <a:t>est une bibliothèque de logiciels standardisée pour la communication du </a:t>
            </a:r>
            <a:r>
              <a:rPr b="1" lang="fr" sz="1800"/>
              <a:t>Labview </a:t>
            </a:r>
            <a:r>
              <a:rPr lang="fr" sz="1800"/>
              <a:t>avec des appareils largement utilisés pour l'acquisition de données, le contrôle des instruments et l'automatisation comme </a:t>
            </a:r>
            <a:r>
              <a:rPr b="1" lang="fr" sz="1800"/>
              <a:t>Arduino</a:t>
            </a:r>
            <a:r>
              <a:rPr lang="fr" sz="1800"/>
              <a:t>.</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7" name="Google Shape;497;p49"/>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0"/>
          <p:cNvSpPr txBox="1"/>
          <p:nvPr>
            <p:ph idx="1" type="subTitle"/>
          </p:nvPr>
        </p:nvSpPr>
        <p:spPr>
          <a:xfrm>
            <a:off x="247975" y="197075"/>
            <a:ext cx="8520600" cy="792600"/>
          </a:xfrm>
          <a:prstGeom prst="rect">
            <a:avLst/>
          </a:prstGeom>
        </p:spPr>
        <p:txBody>
          <a:bodyPr anchorCtr="0" anchor="t" bIns="91425" lIns="91425" spcFirstLastPara="1" rIns="91425" wrap="square" tIns="91425">
            <a:noAutofit/>
          </a:bodyPr>
          <a:lstStyle/>
          <a:p>
            <a:pPr indent="0" lvl="0" marL="457200" rtl="0" algn="l">
              <a:lnSpc>
                <a:spcPct val="90000"/>
              </a:lnSpc>
              <a:spcBef>
                <a:spcPts val="0"/>
              </a:spcBef>
              <a:spcAft>
                <a:spcPts val="0"/>
              </a:spcAft>
              <a:buNone/>
            </a:pPr>
            <a:r>
              <a:t/>
            </a:r>
            <a:endParaRPr b="1" sz="1800">
              <a:solidFill>
                <a:schemeClr val="dk1"/>
              </a:solidFill>
            </a:endParaRPr>
          </a:p>
          <a:p>
            <a:pPr indent="0" lvl="0" marL="0" rtl="0" algn="ctr">
              <a:lnSpc>
                <a:spcPct val="90000"/>
              </a:lnSpc>
              <a:spcBef>
                <a:spcPts val="0"/>
              </a:spcBef>
              <a:spcAft>
                <a:spcPts val="0"/>
              </a:spcAft>
              <a:buNone/>
            </a:pPr>
            <a:r>
              <a:t/>
            </a:r>
            <a:endParaRPr/>
          </a:p>
        </p:txBody>
      </p:sp>
      <p:sp>
        <p:nvSpPr>
          <p:cNvPr id="503" name="Google Shape;503;p50"/>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505" name="Google Shape;505;p50"/>
          <p:cNvSpPr txBox="1"/>
          <p:nvPr/>
        </p:nvSpPr>
        <p:spPr>
          <a:xfrm>
            <a:off x="0" y="4663225"/>
            <a:ext cx="9144000" cy="132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fr">
                <a:solidFill>
                  <a:schemeClr val="lt1"/>
                </a:solidFill>
              </a:rPr>
              <a:t>Conception</a:t>
            </a:r>
            <a:r>
              <a:rPr lang="fr">
                <a:solidFill>
                  <a:schemeClr val="lt1"/>
                </a:solidFill>
              </a:rPr>
              <a:t> Labview</a:t>
            </a:r>
            <a:r>
              <a:rPr b="1" lang="fr" sz="1800">
                <a:solidFill>
                  <a:schemeClr val="dk1"/>
                </a:solidFill>
                <a:highlight>
                  <a:schemeClr val="lt1"/>
                </a:highlight>
              </a:rPr>
              <a:t> </a:t>
            </a:r>
            <a:endParaRPr>
              <a:solidFill>
                <a:schemeClr val="dk1"/>
              </a:solidFill>
            </a:endParaRPr>
          </a:p>
          <a:p>
            <a:pPr indent="0" lvl="0" marL="0" rtl="0" algn="ctr">
              <a:spcBef>
                <a:spcPts val="0"/>
              </a:spcBef>
              <a:spcAft>
                <a:spcPts val="0"/>
              </a:spcAft>
              <a:buNone/>
            </a:pPr>
            <a:r>
              <a:t/>
            </a:r>
            <a:endParaRPr>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506" name="Google Shape;506;p50"/>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pic>
        <p:nvPicPr>
          <p:cNvPr id="507" name="Google Shape;507;p50"/>
          <p:cNvPicPr preferRelativeResize="0"/>
          <p:nvPr/>
        </p:nvPicPr>
        <p:blipFill rotWithShape="1">
          <a:blip r:embed="rId3">
            <a:alphaModFix/>
          </a:blip>
          <a:srcRect b="6068" l="0" r="0" t="0"/>
          <a:stretch/>
        </p:blipFill>
        <p:spPr>
          <a:xfrm>
            <a:off x="987312" y="755475"/>
            <a:ext cx="7169376" cy="3787924"/>
          </a:xfrm>
          <a:prstGeom prst="rect">
            <a:avLst/>
          </a:prstGeom>
          <a:noFill/>
          <a:ln>
            <a:noFill/>
          </a:ln>
        </p:spPr>
      </p:pic>
      <p:sp>
        <p:nvSpPr>
          <p:cNvPr id="508" name="Google Shape;508;p50"/>
          <p:cNvSpPr txBox="1"/>
          <p:nvPr/>
        </p:nvSpPr>
        <p:spPr>
          <a:xfrm>
            <a:off x="576675" y="293775"/>
            <a:ext cx="59865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b="1" lang="fr" sz="1800">
                <a:solidFill>
                  <a:schemeClr val="dk1"/>
                </a:solidFill>
              </a:rPr>
              <a:t>Front Panel LabVIEW</a:t>
            </a:r>
            <a:r>
              <a:rPr b="1" lang="fr" sz="1800">
                <a:solidFill>
                  <a:schemeClr val="dk1"/>
                </a:solidFill>
                <a:highlight>
                  <a:schemeClr val="lt1"/>
                </a:highlight>
              </a:rPr>
              <a:t> </a:t>
            </a:r>
            <a:endParaRPr b="1" sz="1800">
              <a:solidFill>
                <a:schemeClr val="dk1"/>
              </a:solidFill>
              <a:highlight>
                <a:schemeClr val="lt1"/>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514" name="Google Shape;514;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515" name="Google Shape;515;p51"/>
          <p:cNvPicPr preferRelativeResize="0"/>
          <p:nvPr/>
        </p:nvPicPr>
        <p:blipFill rotWithShape="1">
          <a:blip r:embed="rId3">
            <a:alphaModFix/>
          </a:blip>
          <a:srcRect b="19177" l="0" r="0" t="12381"/>
          <a:stretch/>
        </p:blipFill>
        <p:spPr>
          <a:xfrm>
            <a:off x="0" y="788150"/>
            <a:ext cx="9157677" cy="3785376"/>
          </a:xfrm>
          <a:prstGeom prst="rect">
            <a:avLst/>
          </a:prstGeom>
          <a:noFill/>
          <a:ln>
            <a:noFill/>
          </a:ln>
        </p:spPr>
      </p:pic>
      <p:sp>
        <p:nvSpPr>
          <p:cNvPr id="516" name="Google Shape;516;p51"/>
          <p:cNvSpPr txBox="1"/>
          <p:nvPr/>
        </p:nvSpPr>
        <p:spPr>
          <a:xfrm>
            <a:off x="360025" y="326450"/>
            <a:ext cx="47910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b="1" lang="fr" sz="1800">
                <a:solidFill>
                  <a:schemeClr val="dk1"/>
                </a:solidFill>
              </a:rPr>
              <a:t>Block Diagram </a:t>
            </a:r>
            <a:r>
              <a:rPr b="1" lang="fr" sz="1800">
                <a:solidFill>
                  <a:schemeClr val="dk1"/>
                </a:solidFill>
              </a:rPr>
              <a:t>LabVIEW </a:t>
            </a:r>
            <a:r>
              <a:rPr b="1" lang="fr" sz="1800">
                <a:solidFill>
                  <a:schemeClr val="dk1"/>
                </a:solidFill>
                <a:highlight>
                  <a:schemeClr val="lt1"/>
                </a:highlight>
              </a:rPr>
              <a:t> </a:t>
            </a:r>
            <a:endParaRPr b="1" sz="1800">
              <a:solidFill>
                <a:schemeClr val="dk1"/>
              </a:solidFill>
              <a:highlight>
                <a:schemeClr val="lt1"/>
              </a:highlight>
            </a:endParaRPr>
          </a:p>
        </p:txBody>
      </p:sp>
      <p:sp>
        <p:nvSpPr>
          <p:cNvPr id="517" name="Google Shape;517;p51"/>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fld id="{00000000-1234-1234-1234-123412341234}" type="slidenum">
              <a:rPr lang="fr" sz="1000">
                <a:solidFill>
                  <a:schemeClr val="lt1"/>
                </a:solidFill>
              </a:rPr>
              <a:t>‹#›</a:t>
            </a:fld>
            <a:endParaRPr/>
          </a:p>
        </p:txBody>
      </p:sp>
      <p:sp>
        <p:nvSpPr>
          <p:cNvPr id="518" name="Google Shape;518;p51"/>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
        <p:nvSpPr>
          <p:cNvPr id="519" name="Google Shape;519;p51"/>
          <p:cNvSpPr txBox="1"/>
          <p:nvPr/>
        </p:nvSpPr>
        <p:spPr>
          <a:xfrm>
            <a:off x="13675" y="4717725"/>
            <a:ext cx="9144000" cy="132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lt1"/>
                </a:solidFill>
              </a:rPr>
              <a:t>Conception Labview</a:t>
            </a:r>
            <a:r>
              <a:rPr b="1" lang="fr" sz="1800">
                <a:solidFill>
                  <a:schemeClr val="dk1"/>
                </a:solidFill>
                <a:highlight>
                  <a:schemeClr val="lt1"/>
                </a:highlight>
              </a:rPr>
              <a:t> </a:t>
            </a:r>
            <a:endParaRPr>
              <a:solidFill>
                <a:schemeClr val="dk1"/>
              </a:solidFill>
            </a:endParaRPr>
          </a:p>
          <a:p>
            <a:pPr indent="0" lvl="0" marL="0" rtl="0" algn="ctr">
              <a:spcBef>
                <a:spcPts val="0"/>
              </a:spcBef>
              <a:spcAft>
                <a:spcPts val="0"/>
              </a:spcAft>
              <a:buNone/>
            </a:pPr>
            <a:r>
              <a:t/>
            </a:r>
            <a:endParaRPr>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idx="1" type="subTitle"/>
          </p:nvPr>
        </p:nvSpPr>
        <p:spPr>
          <a:xfrm>
            <a:off x="311700" y="555550"/>
            <a:ext cx="8520600" cy="7926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fr" sz="2017">
                <a:solidFill>
                  <a:schemeClr val="dk1"/>
                </a:solidFill>
              </a:rPr>
              <a:t>Le projet Ball and Beam System représente:</a:t>
            </a:r>
            <a:endParaRPr sz="2017">
              <a:solidFill>
                <a:schemeClr val="dk1"/>
              </a:solidFill>
            </a:endParaRPr>
          </a:p>
          <a:p>
            <a:pPr indent="0" lvl="0" marL="457200" rtl="0" algn="l">
              <a:lnSpc>
                <a:spcPct val="115000"/>
              </a:lnSpc>
              <a:spcBef>
                <a:spcPts val="0"/>
              </a:spcBef>
              <a:spcAft>
                <a:spcPts val="0"/>
              </a:spcAft>
              <a:buNone/>
            </a:pPr>
            <a:r>
              <a:t/>
            </a:r>
            <a:endParaRPr sz="2017">
              <a:solidFill>
                <a:schemeClr val="dk1"/>
              </a:solidFill>
            </a:endParaRPr>
          </a:p>
          <a:p>
            <a:pPr indent="-356711" lvl="0" marL="457200" rtl="0" algn="l">
              <a:lnSpc>
                <a:spcPct val="115000"/>
              </a:lnSpc>
              <a:spcBef>
                <a:spcPts val="0"/>
              </a:spcBef>
              <a:spcAft>
                <a:spcPts val="0"/>
              </a:spcAft>
              <a:buClr>
                <a:schemeClr val="dk1"/>
              </a:buClr>
              <a:buSzPts val="2017"/>
              <a:buChar char="●"/>
            </a:pPr>
            <a:r>
              <a:rPr lang="fr" sz="2017">
                <a:solidFill>
                  <a:schemeClr val="dk1"/>
                </a:solidFill>
              </a:rPr>
              <a:t> Un défi technologique intéressant et passionnant pour les ingénieurs. </a:t>
            </a:r>
            <a:endParaRPr sz="2017">
              <a:solidFill>
                <a:schemeClr val="dk1"/>
              </a:solidFill>
            </a:endParaRPr>
          </a:p>
          <a:p>
            <a:pPr indent="-356711" lvl="0" marL="457200" rtl="0" algn="l">
              <a:lnSpc>
                <a:spcPct val="115000"/>
              </a:lnSpc>
              <a:spcBef>
                <a:spcPts val="0"/>
              </a:spcBef>
              <a:spcAft>
                <a:spcPts val="0"/>
              </a:spcAft>
              <a:buClr>
                <a:schemeClr val="dk1"/>
              </a:buClr>
              <a:buSzPts val="2017"/>
              <a:buChar char="●"/>
            </a:pPr>
            <a:r>
              <a:rPr lang="fr" sz="2017">
                <a:solidFill>
                  <a:schemeClr val="dk1"/>
                </a:solidFill>
              </a:rPr>
              <a:t>Simple qu’il parait, il présente pourtant des problématiques assez compliquées</a:t>
            </a:r>
            <a:r>
              <a:rPr lang="fr" sz="2017">
                <a:solidFill>
                  <a:schemeClr val="dk1"/>
                </a:solidFill>
              </a:rPr>
              <a:t>.</a:t>
            </a:r>
            <a:endParaRPr sz="2017">
              <a:solidFill>
                <a:schemeClr val="dk1"/>
              </a:solidFill>
            </a:endParaRPr>
          </a:p>
          <a:p>
            <a:pPr indent="-356711" lvl="0" marL="457200" rtl="0" algn="l">
              <a:lnSpc>
                <a:spcPct val="115000"/>
              </a:lnSpc>
              <a:spcBef>
                <a:spcPts val="0"/>
              </a:spcBef>
              <a:spcAft>
                <a:spcPts val="0"/>
              </a:spcAft>
              <a:buClr>
                <a:schemeClr val="dk1"/>
              </a:buClr>
              <a:buSzPts val="2017"/>
              <a:buChar char="●"/>
            </a:pPr>
            <a:r>
              <a:rPr lang="fr" sz="2017">
                <a:solidFill>
                  <a:schemeClr val="dk1"/>
                </a:solidFill>
              </a:rPr>
              <a:t>Un rôle éducatif illustrant les concepts de contrôle de position et de rétroaction ainsi que les principes de commande des systèmes non linéaires et instables.</a:t>
            </a:r>
            <a:endParaRPr sz="3590"/>
          </a:p>
        </p:txBody>
      </p:sp>
      <p:sp>
        <p:nvSpPr>
          <p:cNvPr id="88" name="Google Shape;88;p16"/>
          <p:cNvSpPr/>
          <p:nvPr/>
        </p:nvSpPr>
        <p:spPr>
          <a:xfrm>
            <a:off x="-59125" y="4692075"/>
            <a:ext cx="92031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txBox="1"/>
          <p:nvPr>
            <p:ph idx="12" type="sldNum"/>
          </p:nvPr>
        </p:nvSpPr>
        <p:spPr>
          <a:xfrm>
            <a:off x="8472458" y="47210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90" name="Google Shape;90;p16"/>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p:txBody>
      </p:sp>
      <p:sp>
        <p:nvSpPr>
          <p:cNvPr id="91" name="Google Shape;91;p16"/>
          <p:cNvSpPr txBox="1"/>
          <p:nvPr>
            <p:ph type="ctrTitle"/>
          </p:nvPr>
        </p:nvSpPr>
        <p:spPr>
          <a:xfrm>
            <a:off x="3475475" y="4692075"/>
            <a:ext cx="2133900" cy="45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sz="1800">
                <a:solidFill>
                  <a:schemeClr val="lt1"/>
                </a:solidFill>
              </a:rPr>
              <a:t>Motivation</a:t>
            </a:r>
            <a:endParaRPr sz="1800">
              <a:solidFill>
                <a:schemeClr val="lt1"/>
              </a:solidFill>
            </a:endParaRPr>
          </a:p>
        </p:txBody>
      </p:sp>
      <p:sp>
        <p:nvSpPr>
          <p:cNvPr id="92" name="Google Shape;92;p16"/>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525" name="Google Shape;525;p52"/>
          <p:cNvPicPr preferRelativeResize="0"/>
          <p:nvPr/>
        </p:nvPicPr>
        <p:blipFill rotWithShape="1">
          <a:blip r:embed="rId3">
            <a:alphaModFix/>
          </a:blip>
          <a:srcRect b="17327" l="5570" r="31053" t="24798"/>
          <a:stretch/>
        </p:blipFill>
        <p:spPr>
          <a:xfrm>
            <a:off x="373550" y="1187100"/>
            <a:ext cx="5823773" cy="3138926"/>
          </a:xfrm>
          <a:prstGeom prst="rect">
            <a:avLst/>
          </a:prstGeom>
          <a:noFill/>
          <a:ln>
            <a:noFill/>
          </a:ln>
        </p:spPr>
      </p:pic>
      <p:pic>
        <p:nvPicPr>
          <p:cNvPr id="526" name="Google Shape;526;p52"/>
          <p:cNvPicPr preferRelativeResize="0"/>
          <p:nvPr/>
        </p:nvPicPr>
        <p:blipFill rotWithShape="1">
          <a:blip r:embed="rId4">
            <a:alphaModFix/>
          </a:blip>
          <a:srcRect b="19243" l="78880" r="907" t="12370"/>
          <a:stretch/>
        </p:blipFill>
        <p:spPr>
          <a:xfrm>
            <a:off x="6404900" y="3680624"/>
            <a:ext cx="2067551" cy="645400"/>
          </a:xfrm>
          <a:prstGeom prst="rect">
            <a:avLst/>
          </a:prstGeom>
          <a:noFill/>
          <a:ln>
            <a:noFill/>
          </a:ln>
        </p:spPr>
      </p:pic>
      <p:sp>
        <p:nvSpPr>
          <p:cNvPr id="527" name="Google Shape;527;p52"/>
          <p:cNvSpPr txBox="1"/>
          <p:nvPr/>
        </p:nvSpPr>
        <p:spPr>
          <a:xfrm>
            <a:off x="273800" y="146700"/>
            <a:ext cx="6495000" cy="749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b="1" lang="fr" sz="1800">
                <a:solidFill>
                  <a:schemeClr val="dk1"/>
                </a:solidFill>
              </a:rPr>
              <a:t>Filtrage numérique d'un signal </a:t>
            </a:r>
            <a:endParaRPr b="1" sz="18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fr" sz="1600">
                <a:solidFill>
                  <a:schemeClr val="dk1"/>
                </a:solidFill>
                <a:highlight>
                  <a:schemeClr val="lt1"/>
                </a:highlight>
              </a:rPr>
              <a:t>Méthode de la moyenne mobile</a:t>
            </a:r>
            <a:endParaRPr b="1" sz="1800">
              <a:solidFill>
                <a:schemeClr val="dk1"/>
              </a:solidFill>
              <a:highlight>
                <a:schemeClr val="lt1"/>
              </a:highlight>
            </a:endParaRPr>
          </a:p>
        </p:txBody>
      </p:sp>
      <p:pic>
        <p:nvPicPr>
          <p:cNvPr id="528" name="Google Shape;528;p52"/>
          <p:cNvPicPr preferRelativeResize="0"/>
          <p:nvPr/>
        </p:nvPicPr>
        <p:blipFill rotWithShape="1">
          <a:blip r:embed="rId3">
            <a:alphaModFix/>
          </a:blip>
          <a:srcRect b="43888" l="37454" r="49244" t="27430"/>
          <a:stretch/>
        </p:blipFill>
        <p:spPr>
          <a:xfrm>
            <a:off x="6467400" y="146700"/>
            <a:ext cx="2315674" cy="2947225"/>
          </a:xfrm>
          <a:prstGeom prst="rect">
            <a:avLst/>
          </a:prstGeom>
          <a:noFill/>
          <a:ln>
            <a:noFill/>
          </a:ln>
        </p:spPr>
      </p:pic>
      <p:pic>
        <p:nvPicPr>
          <p:cNvPr id="529" name="Google Shape;529;p52"/>
          <p:cNvPicPr preferRelativeResize="0"/>
          <p:nvPr/>
        </p:nvPicPr>
        <p:blipFill>
          <a:blip r:embed="rId5">
            <a:alphaModFix/>
          </a:blip>
          <a:stretch>
            <a:fillRect/>
          </a:stretch>
        </p:blipFill>
        <p:spPr>
          <a:xfrm>
            <a:off x="4291175" y="1277875"/>
            <a:ext cx="280826" cy="280826"/>
          </a:xfrm>
          <a:prstGeom prst="rect">
            <a:avLst/>
          </a:prstGeom>
          <a:noFill/>
          <a:ln>
            <a:noFill/>
          </a:ln>
        </p:spPr>
      </p:pic>
      <p:pic>
        <p:nvPicPr>
          <p:cNvPr id="530" name="Google Shape;530;p52"/>
          <p:cNvPicPr preferRelativeResize="0"/>
          <p:nvPr/>
        </p:nvPicPr>
        <p:blipFill>
          <a:blip r:embed="rId6">
            <a:alphaModFix/>
          </a:blip>
          <a:stretch>
            <a:fillRect/>
          </a:stretch>
        </p:blipFill>
        <p:spPr>
          <a:xfrm>
            <a:off x="3431850" y="1558700"/>
            <a:ext cx="1348050" cy="1348050"/>
          </a:xfrm>
          <a:prstGeom prst="rect">
            <a:avLst/>
          </a:prstGeom>
          <a:noFill/>
          <a:ln>
            <a:noFill/>
          </a:ln>
        </p:spPr>
      </p:pic>
      <p:pic>
        <p:nvPicPr>
          <p:cNvPr id="531" name="Google Shape;531;p52"/>
          <p:cNvPicPr preferRelativeResize="0"/>
          <p:nvPr/>
        </p:nvPicPr>
        <p:blipFill>
          <a:blip r:embed="rId7">
            <a:alphaModFix/>
          </a:blip>
          <a:stretch>
            <a:fillRect/>
          </a:stretch>
        </p:blipFill>
        <p:spPr>
          <a:xfrm rot="-636689">
            <a:off x="4422019" y="203269"/>
            <a:ext cx="1887713" cy="1887713"/>
          </a:xfrm>
          <a:prstGeom prst="rect">
            <a:avLst/>
          </a:prstGeom>
          <a:noFill/>
          <a:ln>
            <a:noFill/>
          </a:ln>
        </p:spPr>
      </p:pic>
      <p:sp>
        <p:nvSpPr>
          <p:cNvPr id="532" name="Google Shape;532;p52"/>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fld id="{00000000-1234-1234-1234-123412341234}" type="slidenum">
              <a:rPr lang="fr" sz="1000">
                <a:solidFill>
                  <a:schemeClr val="lt1"/>
                </a:solidFill>
              </a:rPr>
              <a:t>‹#›</a:t>
            </a:fld>
            <a:endParaRPr/>
          </a:p>
        </p:txBody>
      </p:sp>
      <p:sp>
        <p:nvSpPr>
          <p:cNvPr id="533" name="Google Shape;533;p52"/>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
        <p:nvSpPr>
          <p:cNvPr id="534" name="Google Shape;534;p52"/>
          <p:cNvSpPr txBox="1"/>
          <p:nvPr/>
        </p:nvSpPr>
        <p:spPr>
          <a:xfrm>
            <a:off x="13675" y="4717725"/>
            <a:ext cx="9144000" cy="132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lt1"/>
                </a:solidFill>
              </a:rPr>
              <a:t>Conception Labview</a:t>
            </a:r>
            <a:r>
              <a:rPr b="1" lang="fr" sz="1800">
                <a:solidFill>
                  <a:schemeClr val="dk1"/>
                </a:solidFill>
                <a:highlight>
                  <a:schemeClr val="lt1"/>
                </a:highlight>
              </a:rPr>
              <a:t> </a:t>
            </a:r>
            <a:endParaRPr>
              <a:solidFill>
                <a:schemeClr val="dk1"/>
              </a:solidFill>
            </a:endParaRPr>
          </a:p>
          <a:p>
            <a:pPr indent="0" lvl="0" marL="0" rtl="0" algn="ctr">
              <a:spcBef>
                <a:spcPts val="0"/>
              </a:spcBef>
              <a:spcAft>
                <a:spcPts val="0"/>
              </a:spcAft>
              <a:buNone/>
            </a:pPr>
            <a:r>
              <a:t/>
            </a:r>
            <a:endParaRPr>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540" name="Google Shape;540;p53"/>
          <p:cNvSpPr txBox="1"/>
          <p:nvPr/>
        </p:nvSpPr>
        <p:spPr>
          <a:xfrm>
            <a:off x="427725" y="204350"/>
            <a:ext cx="46761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b="1" lang="fr" sz="1800">
                <a:solidFill>
                  <a:schemeClr val="dk1"/>
                </a:solidFill>
                <a:highlight>
                  <a:schemeClr val="lt1"/>
                </a:highlight>
              </a:rPr>
              <a:t>Test du </a:t>
            </a:r>
            <a:r>
              <a:rPr b="1" lang="fr" sz="1800">
                <a:solidFill>
                  <a:schemeClr val="dk1"/>
                </a:solidFill>
                <a:highlight>
                  <a:schemeClr val="lt1"/>
                </a:highlight>
              </a:rPr>
              <a:t>système</a:t>
            </a:r>
            <a:r>
              <a:rPr b="1" lang="fr" sz="1800">
                <a:solidFill>
                  <a:schemeClr val="dk1"/>
                </a:solidFill>
                <a:highlight>
                  <a:schemeClr val="lt1"/>
                </a:highlight>
              </a:rPr>
              <a:t> final : </a:t>
            </a:r>
            <a:endParaRPr b="1" sz="1800">
              <a:solidFill>
                <a:schemeClr val="dk1"/>
              </a:solidFill>
              <a:highlight>
                <a:schemeClr val="lt1"/>
              </a:highlight>
            </a:endParaRPr>
          </a:p>
        </p:txBody>
      </p:sp>
      <p:sp>
        <p:nvSpPr>
          <p:cNvPr id="541" name="Google Shape;541;p53"/>
          <p:cNvSpPr txBox="1"/>
          <p:nvPr/>
        </p:nvSpPr>
        <p:spPr>
          <a:xfrm>
            <a:off x="13675" y="4717725"/>
            <a:ext cx="9144000" cy="132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lt1"/>
                </a:solidFill>
              </a:rPr>
              <a:t>Conception Labview</a:t>
            </a:r>
            <a:r>
              <a:rPr b="1" lang="fr" sz="1800">
                <a:solidFill>
                  <a:schemeClr val="dk1"/>
                </a:solidFill>
                <a:highlight>
                  <a:schemeClr val="lt1"/>
                </a:highlight>
              </a:rPr>
              <a:t> </a:t>
            </a:r>
            <a:endParaRPr>
              <a:solidFill>
                <a:schemeClr val="dk1"/>
              </a:solidFill>
            </a:endParaRPr>
          </a:p>
          <a:p>
            <a:pPr indent="0" lvl="0" marL="0" rtl="0" algn="ctr">
              <a:spcBef>
                <a:spcPts val="0"/>
              </a:spcBef>
              <a:spcAft>
                <a:spcPts val="0"/>
              </a:spcAft>
              <a:buNone/>
            </a:pPr>
            <a:r>
              <a:t/>
            </a:r>
            <a:endParaRPr>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542" name="Google Shape;542;p53"/>
          <p:cNvSpPr txBox="1"/>
          <p:nvPr/>
        </p:nvSpPr>
        <p:spPr>
          <a:xfrm>
            <a:off x="166075" y="4870125"/>
            <a:ext cx="9144000" cy="132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lt1"/>
                </a:solidFill>
              </a:rPr>
              <a:t>Conception Labview</a:t>
            </a:r>
            <a:r>
              <a:rPr b="1" lang="fr" sz="1800">
                <a:solidFill>
                  <a:schemeClr val="dk1"/>
                </a:solidFill>
                <a:highlight>
                  <a:schemeClr val="lt1"/>
                </a:highlight>
              </a:rPr>
              <a:t> </a:t>
            </a:r>
            <a:endParaRPr>
              <a:solidFill>
                <a:schemeClr val="dk1"/>
              </a:solidFill>
            </a:endParaRPr>
          </a:p>
          <a:p>
            <a:pPr indent="0" lvl="0" marL="0" rtl="0" algn="ctr">
              <a:spcBef>
                <a:spcPts val="0"/>
              </a:spcBef>
              <a:spcAft>
                <a:spcPts val="0"/>
              </a:spcAft>
              <a:buNone/>
            </a:pPr>
            <a:r>
              <a:t/>
            </a:r>
            <a:endParaRPr>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543" name="Google Shape;543;p53"/>
          <p:cNvSpPr/>
          <p:nvPr/>
        </p:nvSpPr>
        <p:spPr>
          <a:xfrm>
            <a:off x="0"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sz="1000">
                <a:solidFill>
                  <a:schemeClr val="lt1"/>
                </a:solidFill>
              </a:rPr>
              <a:t>‹#›</a:t>
            </a:fld>
            <a:endParaRPr/>
          </a:p>
        </p:txBody>
      </p:sp>
      <p:sp>
        <p:nvSpPr>
          <p:cNvPr id="544" name="Google Shape;544;p53"/>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
        <p:nvSpPr>
          <p:cNvPr id="545" name="Google Shape;545;p53"/>
          <p:cNvSpPr txBox="1"/>
          <p:nvPr/>
        </p:nvSpPr>
        <p:spPr>
          <a:xfrm>
            <a:off x="13675" y="4717725"/>
            <a:ext cx="91440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546" name="Google Shape;546;p53" title="IMG_0442.MOV">
            <a:hlinkClick r:id="rId3"/>
          </p:cNvPr>
          <p:cNvPicPr preferRelativeResize="0"/>
          <p:nvPr/>
        </p:nvPicPr>
        <p:blipFill>
          <a:blip r:embed="rId4">
            <a:alphaModFix/>
          </a:blip>
          <a:stretch>
            <a:fillRect/>
          </a:stretch>
        </p:blipFill>
        <p:spPr>
          <a:xfrm>
            <a:off x="1058025" y="620850"/>
            <a:ext cx="6995227" cy="3934775"/>
          </a:xfrm>
          <a:prstGeom prst="rect">
            <a:avLst/>
          </a:prstGeom>
          <a:noFill/>
          <a:ln>
            <a:noFill/>
          </a:ln>
        </p:spPr>
      </p:pic>
      <p:sp>
        <p:nvSpPr>
          <p:cNvPr id="547" name="Google Shape;547;p53"/>
          <p:cNvSpPr txBox="1"/>
          <p:nvPr/>
        </p:nvSpPr>
        <p:spPr>
          <a:xfrm>
            <a:off x="3424425" y="235100"/>
            <a:ext cx="580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
              <a:t>Setpoint</a:t>
            </a:r>
            <a:r>
              <a:rPr i="1" lang="fr"/>
              <a:t> = 250 mm , Kp = 3.5 ,Ki = 0.05 ,Kd = 0.5, WindowSize = 5 </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553" name="Google Shape;553;p54"/>
          <p:cNvSpPr txBox="1"/>
          <p:nvPr/>
        </p:nvSpPr>
        <p:spPr>
          <a:xfrm>
            <a:off x="117325" y="0"/>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
                <a:solidFill>
                  <a:schemeClr val="dk1"/>
                </a:solidFill>
              </a:rPr>
              <a:t>Setpoint = 150 mm , Kp = 3.5 ,Ki = 0.05 ,Kd = 0.5, WindowSize = 5 </a:t>
            </a:r>
            <a:endParaRPr i="1">
              <a:solidFill>
                <a:schemeClr val="dk1"/>
              </a:solidFill>
            </a:endParaRPr>
          </a:p>
        </p:txBody>
      </p:sp>
      <p:pic>
        <p:nvPicPr>
          <p:cNvPr id="554" name="Google Shape;554;p54" title="IMG_0434.MOV">
            <a:hlinkClick r:id="rId3"/>
          </p:cNvPr>
          <p:cNvPicPr preferRelativeResize="0"/>
          <p:nvPr/>
        </p:nvPicPr>
        <p:blipFill>
          <a:blip r:embed="rId4">
            <a:alphaModFix/>
          </a:blip>
          <a:stretch>
            <a:fillRect/>
          </a:stretch>
        </p:blipFill>
        <p:spPr>
          <a:xfrm>
            <a:off x="626663" y="552600"/>
            <a:ext cx="7890667" cy="4438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5"/>
          <p:cNvSpPr txBox="1"/>
          <p:nvPr>
            <p:ph type="ctrTitle"/>
          </p:nvPr>
        </p:nvSpPr>
        <p:spPr>
          <a:xfrm>
            <a:off x="393777" y="205225"/>
            <a:ext cx="6924900" cy="704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fr" sz="2500">
                <a:solidFill>
                  <a:srgbClr val="0B4A81"/>
                </a:solidFill>
              </a:rPr>
              <a:t>IV.  Conclusion et </a:t>
            </a:r>
            <a:r>
              <a:rPr b="1" lang="fr" sz="2500">
                <a:solidFill>
                  <a:srgbClr val="0B4A81"/>
                </a:solidFill>
              </a:rPr>
              <a:t>Perspectives</a:t>
            </a:r>
            <a:endParaRPr/>
          </a:p>
        </p:txBody>
      </p:sp>
      <p:sp>
        <p:nvSpPr>
          <p:cNvPr id="560" name="Google Shape;560;p55"/>
          <p:cNvSpPr txBox="1"/>
          <p:nvPr>
            <p:ph idx="1" type="subTitle"/>
          </p:nvPr>
        </p:nvSpPr>
        <p:spPr>
          <a:xfrm>
            <a:off x="393775" y="987375"/>
            <a:ext cx="8520600" cy="792600"/>
          </a:xfrm>
          <a:prstGeom prst="rect">
            <a:avLst/>
          </a:prstGeom>
        </p:spPr>
        <p:txBody>
          <a:bodyPr anchorCtr="0" anchor="t" bIns="91425" lIns="91425" spcFirstLastPara="1" rIns="91425" wrap="square" tIns="91425">
            <a:normAutofit fontScale="25000" lnSpcReduction="20000"/>
          </a:bodyPr>
          <a:lstStyle/>
          <a:p>
            <a:pPr indent="0" lvl="0" marL="0" rtl="0" algn="l">
              <a:lnSpc>
                <a:spcPct val="150000"/>
              </a:lnSpc>
              <a:spcBef>
                <a:spcPts val="0"/>
              </a:spcBef>
              <a:spcAft>
                <a:spcPts val="0"/>
              </a:spcAft>
              <a:buNone/>
            </a:pPr>
            <a:r>
              <a:rPr lang="fr" sz="8000">
                <a:solidFill>
                  <a:schemeClr val="dk1"/>
                </a:solidFill>
              </a:rPr>
              <a:t>Au cours de ce projet on a pu:</a:t>
            </a:r>
            <a:endParaRPr sz="8000">
              <a:solidFill>
                <a:schemeClr val="dk1"/>
              </a:solidFill>
            </a:endParaRPr>
          </a:p>
          <a:p>
            <a:pPr indent="-355600" lvl="0" marL="457200" rtl="0" algn="l">
              <a:lnSpc>
                <a:spcPct val="115000"/>
              </a:lnSpc>
              <a:spcBef>
                <a:spcPts val="0"/>
              </a:spcBef>
              <a:spcAft>
                <a:spcPts val="0"/>
              </a:spcAft>
              <a:buClr>
                <a:schemeClr val="dk1"/>
              </a:buClr>
              <a:buSzPct val="100000"/>
              <a:buChar char="●"/>
            </a:pPr>
            <a:r>
              <a:rPr lang="fr" sz="8000">
                <a:solidFill>
                  <a:schemeClr val="dk1"/>
                </a:solidFill>
              </a:rPr>
              <a:t>T</a:t>
            </a:r>
            <a:r>
              <a:rPr lang="fr" sz="8000">
                <a:solidFill>
                  <a:schemeClr val="dk1"/>
                </a:solidFill>
              </a:rPr>
              <a:t>ravailler en tant qu’équipe sur ce Benchmark en apprenant les principes de commande de système instable à l’aide des outils Labview et Arduino.</a:t>
            </a:r>
            <a:endParaRPr sz="8000">
              <a:solidFill>
                <a:schemeClr val="dk1"/>
              </a:solidFill>
            </a:endParaRPr>
          </a:p>
          <a:p>
            <a:pPr indent="-355600" lvl="0" marL="457200" rtl="0" algn="l">
              <a:lnSpc>
                <a:spcPct val="115000"/>
              </a:lnSpc>
              <a:spcBef>
                <a:spcPts val="0"/>
              </a:spcBef>
              <a:spcAft>
                <a:spcPts val="0"/>
              </a:spcAft>
              <a:buClr>
                <a:schemeClr val="dk1"/>
              </a:buClr>
              <a:buSzPct val="100000"/>
              <a:buChar char="●"/>
            </a:pPr>
            <a:r>
              <a:rPr lang="fr" sz="8000">
                <a:solidFill>
                  <a:schemeClr val="dk1"/>
                </a:solidFill>
              </a:rPr>
              <a:t>Développer des compétences de conception pratique qui ont mené à une réalisation assez avancée. Mais, les résultats obtenus doivent être mieux développés de point de vue précision du système sur les 2 plans pratiques et théoriques.</a:t>
            </a:r>
            <a:endParaRPr sz="8000">
              <a:solidFill>
                <a:schemeClr val="dk1"/>
              </a:solidFill>
            </a:endParaRPr>
          </a:p>
          <a:p>
            <a:pPr indent="-355600" lvl="0" marL="457200" rtl="0" algn="l">
              <a:lnSpc>
                <a:spcPct val="115000"/>
              </a:lnSpc>
              <a:spcBef>
                <a:spcPts val="0"/>
              </a:spcBef>
              <a:spcAft>
                <a:spcPts val="0"/>
              </a:spcAft>
              <a:buClr>
                <a:schemeClr val="dk1"/>
              </a:buClr>
              <a:buSzPct val="100000"/>
              <a:buChar char="●"/>
            </a:pPr>
            <a:r>
              <a:rPr lang="fr" sz="8000">
                <a:solidFill>
                  <a:schemeClr val="dk1"/>
                </a:solidFill>
              </a:rPr>
              <a:t>Notre étude basée sur la linéarisation autour d’un point d'équilibre doit être revue afin d’assurer une commande parfaite pour un système non linéaire.</a:t>
            </a:r>
            <a:endParaRPr sz="8000">
              <a:solidFill>
                <a:schemeClr val="dk1"/>
              </a:solidFill>
            </a:endParaRPr>
          </a:p>
          <a:p>
            <a:pPr indent="0" lvl="0" marL="0" rtl="0" algn="l">
              <a:lnSpc>
                <a:spcPct val="115000"/>
              </a:lnSpc>
              <a:spcBef>
                <a:spcPts val="0"/>
              </a:spcBef>
              <a:spcAft>
                <a:spcPts val="0"/>
              </a:spcAft>
              <a:buNone/>
            </a:pPr>
            <a:r>
              <a:t/>
            </a:r>
            <a:endParaRPr sz="80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ctr">
              <a:spcBef>
                <a:spcPts val="0"/>
              </a:spcBef>
              <a:spcAft>
                <a:spcPts val="0"/>
              </a:spcAft>
              <a:buNone/>
            </a:pPr>
            <a:r>
              <a:t/>
            </a:r>
            <a:endParaRPr/>
          </a:p>
        </p:txBody>
      </p:sp>
      <p:sp>
        <p:nvSpPr>
          <p:cNvPr id="561" name="Google Shape;561;p55"/>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563" name="Google Shape;563;p55"/>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p:txBody>
      </p:sp>
      <p:sp>
        <p:nvSpPr>
          <p:cNvPr id="564" name="Google Shape;564;p55"/>
          <p:cNvSpPr txBox="1"/>
          <p:nvPr/>
        </p:nvSpPr>
        <p:spPr>
          <a:xfrm>
            <a:off x="3720800" y="4717725"/>
            <a:ext cx="150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Perspectives</a:t>
            </a:r>
            <a:endParaRPr>
              <a:solidFill>
                <a:schemeClr val="lt1"/>
              </a:solidFill>
            </a:endParaRPr>
          </a:p>
        </p:txBody>
      </p:sp>
      <p:sp>
        <p:nvSpPr>
          <p:cNvPr id="565" name="Google Shape;565;p55"/>
          <p:cNvSpPr txBox="1"/>
          <p:nvPr/>
        </p:nvSpPr>
        <p:spPr>
          <a:xfrm>
            <a:off x="0" y="0"/>
            <a:ext cx="86727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p>
        </p:txBody>
      </p:sp>
      <p:sp>
        <p:nvSpPr>
          <p:cNvPr id="566" name="Google Shape;566;p55"/>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6"/>
          <p:cNvSpPr/>
          <p:nvPr/>
        </p:nvSpPr>
        <p:spPr>
          <a:xfrm>
            <a:off x="-25" y="175"/>
            <a:ext cx="9144000" cy="5143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2800">
              <a:solidFill>
                <a:schemeClr val="lt1"/>
              </a:solidFill>
              <a:latin typeface="Roboto"/>
              <a:ea typeface="Roboto"/>
              <a:cs typeface="Roboto"/>
              <a:sym typeface="Roboto"/>
            </a:endParaRPr>
          </a:p>
        </p:txBody>
      </p:sp>
      <p:sp>
        <p:nvSpPr>
          <p:cNvPr id="572" name="Google Shape;572;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573" name="Google Shape;573;p56"/>
          <p:cNvSpPr txBox="1"/>
          <p:nvPr/>
        </p:nvSpPr>
        <p:spPr>
          <a:xfrm>
            <a:off x="-651475" y="634725"/>
            <a:ext cx="10446900" cy="226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4500">
                <a:solidFill>
                  <a:srgbClr val="FFFFFF"/>
                </a:solidFill>
                <a:latin typeface="Roboto"/>
                <a:ea typeface="Roboto"/>
                <a:cs typeface="Roboto"/>
                <a:sym typeface="Roboto"/>
              </a:rPr>
              <a:t>Merci pour </a:t>
            </a:r>
            <a:endParaRPr b="1" sz="4500">
              <a:solidFill>
                <a:srgbClr val="FFFFFF"/>
              </a:solidFill>
              <a:latin typeface="Roboto"/>
              <a:ea typeface="Roboto"/>
              <a:cs typeface="Roboto"/>
              <a:sym typeface="Roboto"/>
            </a:endParaRPr>
          </a:p>
          <a:p>
            <a:pPr indent="0" lvl="0" marL="0" rtl="0" algn="ctr">
              <a:spcBef>
                <a:spcPts val="0"/>
              </a:spcBef>
              <a:spcAft>
                <a:spcPts val="0"/>
              </a:spcAft>
              <a:buNone/>
            </a:pPr>
            <a:r>
              <a:rPr b="1" lang="fr" sz="4500">
                <a:solidFill>
                  <a:srgbClr val="FFFFFF"/>
                </a:solidFill>
                <a:latin typeface="Roboto"/>
                <a:ea typeface="Roboto"/>
                <a:cs typeface="Roboto"/>
                <a:sym typeface="Roboto"/>
              </a:rPr>
              <a:t>votre attention</a:t>
            </a:r>
            <a:endParaRPr sz="5200">
              <a:solidFill>
                <a:schemeClr val="dk1"/>
              </a:solidFill>
            </a:endParaRPr>
          </a:p>
          <a:p>
            <a:pPr indent="0" lvl="0" marL="0" rtl="0" algn="l">
              <a:spcBef>
                <a:spcPts val="0"/>
              </a:spcBef>
              <a:spcAft>
                <a:spcPts val="0"/>
              </a:spcAft>
              <a:buNone/>
            </a:pPr>
            <a:r>
              <a:t/>
            </a:r>
            <a:endParaRPr b="1" sz="4500">
              <a:solidFill>
                <a:srgbClr val="FFFFFF"/>
              </a:solidFill>
              <a:latin typeface="Roboto"/>
              <a:ea typeface="Roboto"/>
              <a:cs typeface="Roboto"/>
              <a:sym typeface="Roboto"/>
            </a:endParaRPr>
          </a:p>
        </p:txBody>
      </p:sp>
      <p:pic>
        <p:nvPicPr>
          <p:cNvPr id="574" name="Google Shape;574;p56"/>
          <p:cNvPicPr preferRelativeResize="0"/>
          <p:nvPr/>
        </p:nvPicPr>
        <p:blipFill rotWithShape="1">
          <a:blip r:embed="rId3">
            <a:alphaModFix/>
          </a:blip>
          <a:srcRect b="0" l="0" r="0" t="35954"/>
          <a:stretch/>
        </p:blipFill>
        <p:spPr>
          <a:xfrm>
            <a:off x="2965363" y="2145400"/>
            <a:ext cx="3213274" cy="2743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idx="1" type="subTitle"/>
          </p:nvPr>
        </p:nvSpPr>
        <p:spPr>
          <a:xfrm>
            <a:off x="177750" y="426525"/>
            <a:ext cx="6101100" cy="1379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917">
                <a:solidFill>
                  <a:schemeClr val="dk1"/>
                </a:solidFill>
              </a:rPr>
              <a:t>L'intérêt pratique de ce Benchmark se manifeste dans:</a:t>
            </a:r>
            <a:endParaRPr sz="1917">
              <a:solidFill>
                <a:schemeClr val="dk1"/>
              </a:solidFill>
            </a:endParaRPr>
          </a:p>
          <a:p>
            <a:pPr indent="0" lvl="0" marL="0" rtl="0" algn="l">
              <a:lnSpc>
                <a:spcPct val="115000"/>
              </a:lnSpc>
              <a:spcBef>
                <a:spcPts val="0"/>
              </a:spcBef>
              <a:spcAft>
                <a:spcPts val="0"/>
              </a:spcAft>
              <a:buNone/>
            </a:pPr>
            <a:r>
              <a:t/>
            </a:r>
            <a:endParaRPr sz="1317">
              <a:solidFill>
                <a:schemeClr val="dk1"/>
              </a:solidFill>
            </a:endParaRPr>
          </a:p>
          <a:p>
            <a:pPr indent="-350361" lvl="0" marL="457200" rtl="0" algn="just">
              <a:lnSpc>
                <a:spcPct val="115000"/>
              </a:lnSpc>
              <a:spcBef>
                <a:spcPts val="0"/>
              </a:spcBef>
              <a:spcAft>
                <a:spcPts val="0"/>
              </a:spcAft>
              <a:buClr>
                <a:schemeClr val="dk1"/>
              </a:buClr>
              <a:buSzPts val="1917"/>
              <a:buChar char="●"/>
            </a:pPr>
            <a:r>
              <a:rPr lang="fr" sz="1917">
                <a:solidFill>
                  <a:schemeClr val="dk1"/>
                </a:solidFill>
              </a:rPr>
              <a:t>des applications concrètes dans les processus industriels tels que le maintien de la position et le débit de produits chimiques dans les différentes cuves et réservoirs d'une usine.</a:t>
            </a:r>
            <a:endParaRPr sz="1917">
              <a:solidFill>
                <a:schemeClr val="dk1"/>
              </a:solidFill>
            </a:endParaRPr>
          </a:p>
          <a:p>
            <a:pPr indent="0" lvl="0" marL="1371600" rtl="0" algn="l">
              <a:lnSpc>
                <a:spcPct val="115000"/>
              </a:lnSpc>
              <a:spcBef>
                <a:spcPts val="0"/>
              </a:spcBef>
              <a:spcAft>
                <a:spcPts val="0"/>
              </a:spcAft>
              <a:buNone/>
            </a:pPr>
            <a:r>
              <a:t/>
            </a:r>
            <a:endParaRPr sz="1317">
              <a:solidFill>
                <a:schemeClr val="dk1"/>
              </a:solidFill>
            </a:endParaRPr>
          </a:p>
          <a:p>
            <a:pPr indent="-350361" lvl="0" marL="457200" rtl="0" algn="just">
              <a:lnSpc>
                <a:spcPct val="115000"/>
              </a:lnSpc>
              <a:spcBef>
                <a:spcPts val="0"/>
              </a:spcBef>
              <a:spcAft>
                <a:spcPts val="0"/>
              </a:spcAft>
              <a:buClr>
                <a:schemeClr val="dk1"/>
              </a:buClr>
              <a:buSzPts val="1917"/>
              <a:buChar char="●"/>
            </a:pPr>
            <a:r>
              <a:rPr lang="fr" sz="1917">
                <a:solidFill>
                  <a:schemeClr val="dk1"/>
                </a:solidFill>
              </a:rPr>
              <a:t>la simulation et test des systèmes de contrôle de vol des aéronefs, en modélisant la position de l'avion dans l'espace et en ajustant automatiquement les ailerons pour maintenir la stabilité de l'avion.</a:t>
            </a:r>
            <a:endParaRPr sz="1600">
              <a:solidFill>
                <a:schemeClr val="dk1"/>
              </a:solidFill>
            </a:endParaRPr>
          </a:p>
          <a:p>
            <a:pPr indent="0" lvl="0" marL="914400" rtl="0" algn="l">
              <a:lnSpc>
                <a:spcPct val="115000"/>
              </a:lnSpc>
              <a:spcBef>
                <a:spcPts val="0"/>
              </a:spcBef>
              <a:spcAft>
                <a:spcPts val="0"/>
              </a:spcAft>
              <a:buNone/>
            </a:pPr>
            <a:r>
              <a:t/>
            </a:r>
            <a:endParaRPr sz="1600">
              <a:solidFill>
                <a:schemeClr val="dk1"/>
              </a:solidFill>
            </a:endParaRPr>
          </a:p>
        </p:txBody>
      </p:sp>
      <p:sp>
        <p:nvSpPr>
          <p:cNvPr id="98" name="Google Shape;98;p17"/>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100" name="Google Shape;100;p17"/>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p:txBody>
      </p:sp>
      <p:sp>
        <p:nvSpPr>
          <p:cNvPr id="101" name="Google Shape;101;p17"/>
          <p:cNvSpPr txBox="1"/>
          <p:nvPr>
            <p:ph type="ctrTitle"/>
          </p:nvPr>
        </p:nvSpPr>
        <p:spPr>
          <a:xfrm>
            <a:off x="3505050" y="4692075"/>
            <a:ext cx="2133900" cy="45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sz="1800">
                <a:solidFill>
                  <a:schemeClr val="lt1"/>
                </a:solidFill>
              </a:rPr>
              <a:t>Motivation</a:t>
            </a:r>
            <a:endParaRPr sz="1800">
              <a:solidFill>
                <a:schemeClr val="lt1"/>
              </a:solidFill>
            </a:endParaRPr>
          </a:p>
        </p:txBody>
      </p:sp>
      <p:pic>
        <p:nvPicPr>
          <p:cNvPr id="102" name="Google Shape;102;p17"/>
          <p:cNvPicPr preferRelativeResize="0"/>
          <p:nvPr/>
        </p:nvPicPr>
        <p:blipFill>
          <a:blip r:embed="rId3">
            <a:alphaModFix/>
          </a:blip>
          <a:stretch>
            <a:fillRect/>
          </a:stretch>
        </p:blipFill>
        <p:spPr>
          <a:xfrm>
            <a:off x="6278850" y="426525"/>
            <a:ext cx="2469150" cy="1784085"/>
          </a:xfrm>
          <a:prstGeom prst="rect">
            <a:avLst/>
          </a:prstGeom>
          <a:noFill/>
          <a:ln>
            <a:noFill/>
          </a:ln>
        </p:spPr>
      </p:pic>
      <p:pic>
        <p:nvPicPr>
          <p:cNvPr id="103" name="Google Shape;103;p17"/>
          <p:cNvPicPr preferRelativeResize="0"/>
          <p:nvPr/>
        </p:nvPicPr>
        <p:blipFill>
          <a:blip r:embed="rId4">
            <a:alphaModFix/>
          </a:blip>
          <a:stretch>
            <a:fillRect/>
          </a:stretch>
        </p:blipFill>
        <p:spPr>
          <a:xfrm>
            <a:off x="6278850" y="2651773"/>
            <a:ext cx="2578600" cy="1728311"/>
          </a:xfrm>
          <a:prstGeom prst="rect">
            <a:avLst/>
          </a:prstGeom>
          <a:noFill/>
          <a:ln>
            <a:noFill/>
          </a:ln>
        </p:spPr>
      </p:pic>
      <p:sp>
        <p:nvSpPr>
          <p:cNvPr id="104" name="Google Shape;104;p17"/>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idx="1" type="subTitle"/>
          </p:nvPr>
        </p:nvSpPr>
        <p:spPr>
          <a:xfrm>
            <a:off x="410275" y="369350"/>
            <a:ext cx="7537500" cy="2986800"/>
          </a:xfrm>
          <a:prstGeom prst="rect">
            <a:avLst/>
          </a:prstGeom>
        </p:spPr>
        <p:txBody>
          <a:bodyPr anchorCtr="0" anchor="t" bIns="91425" lIns="91425" spcFirstLastPara="1" rIns="91425" wrap="square" tIns="91425">
            <a:noAutofit/>
          </a:bodyPr>
          <a:lstStyle/>
          <a:p>
            <a:pPr indent="-355600" lvl="0" marL="457200" rtl="0" algn="just">
              <a:lnSpc>
                <a:spcPct val="115000"/>
              </a:lnSpc>
              <a:spcBef>
                <a:spcPts val="0"/>
              </a:spcBef>
              <a:spcAft>
                <a:spcPts val="0"/>
              </a:spcAft>
              <a:buClr>
                <a:schemeClr val="dk1"/>
              </a:buClr>
              <a:buSzPts val="2000"/>
              <a:buChar char="●"/>
            </a:pPr>
            <a:r>
              <a:rPr lang="fr" sz="2000">
                <a:solidFill>
                  <a:schemeClr val="dk1"/>
                </a:solidFill>
              </a:rPr>
              <a:t>La contribution a</a:t>
            </a:r>
            <a:r>
              <a:rPr lang="fr" sz="2000">
                <a:solidFill>
                  <a:schemeClr val="dk1"/>
                </a:solidFill>
              </a:rPr>
              <a:t>ux tests des nouvelles technologies de contrôle de position et le développement des algorithmes de contrôle plus avancés, ce qui peut être utile pour la recherche et le développement dans divers domaines.</a:t>
            </a:r>
            <a:endParaRPr sz="2000">
              <a:solidFill>
                <a:schemeClr val="dk1"/>
              </a:solidFill>
            </a:endParaRPr>
          </a:p>
          <a:p>
            <a:pPr indent="0" lvl="0" marL="914400" rtl="0" algn="just">
              <a:lnSpc>
                <a:spcPct val="115000"/>
              </a:lnSpc>
              <a:spcBef>
                <a:spcPts val="0"/>
              </a:spcBef>
              <a:spcAft>
                <a:spcPts val="0"/>
              </a:spcAft>
              <a:buNone/>
            </a:pPr>
            <a:r>
              <a:t/>
            </a:r>
            <a:endParaRPr sz="2000">
              <a:solidFill>
                <a:schemeClr val="dk1"/>
              </a:solidFill>
            </a:endParaRPr>
          </a:p>
          <a:p>
            <a:pPr indent="0" lvl="0" marL="914400" rtl="0" algn="just">
              <a:lnSpc>
                <a:spcPct val="115000"/>
              </a:lnSpc>
              <a:spcBef>
                <a:spcPts val="0"/>
              </a:spcBef>
              <a:spcAft>
                <a:spcPts val="0"/>
              </a:spcAft>
              <a:buNone/>
            </a:pPr>
            <a:r>
              <a:t/>
            </a:r>
            <a:endParaRPr sz="1700">
              <a:solidFill>
                <a:schemeClr val="dk1"/>
              </a:solidFill>
            </a:endParaRPr>
          </a:p>
          <a:p>
            <a:pPr indent="0" lvl="0" marL="457200" rtl="0" algn="just">
              <a:lnSpc>
                <a:spcPct val="115000"/>
              </a:lnSpc>
              <a:spcBef>
                <a:spcPts val="0"/>
              </a:spcBef>
              <a:spcAft>
                <a:spcPts val="0"/>
              </a:spcAft>
              <a:buNone/>
            </a:pPr>
            <a:r>
              <a:t/>
            </a:r>
            <a:endParaRPr sz="1700">
              <a:solidFill>
                <a:schemeClr val="dk1"/>
              </a:solidFill>
            </a:endParaRPr>
          </a:p>
        </p:txBody>
      </p:sp>
      <p:sp>
        <p:nvSpPr>
          <p:cNvPr id="110" name="Google Shape;110;p18"/>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112" name="Google Shape;112;p18"/>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p:txBody>
      </p:sp>
      <p:sp>
        <p:nvSpPr>
          <p:cNvPr id="113" name="Google Shape;113;p18"/>
          <p:cNvSpPr txBox="1"/>
          <p:nvPr>
            <p:ph type="ctrTitle"/>
          </p:nvPr>
        </p:nvSpPr>
        <p:spPr>
          <a:xfrm>
            <a:off x="3505050" y="4692075"/>
            <a:ext cx="2133900" cy="45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sz="1800">
                <a:solidFill>
                  <a:schemeClr val="lt1"/>
                </a:solidFill>
              </a:rPr>
              <a:t>Motivation</a:t>
            </a:r>
            <a:endParaRPr sz="1800">
              <a:solidFill>
                <a:schemeClr val="lt1"/>
              </a:solidFill>
            </a:endParaRPr>
          </a:p>
        </p:txBody>
      </p:sp>
      <p:pic>
        <p:nvPicPr>
          <p:cNvPr id="114" name="Google Shape;114;p18"/>
          <p:cNvPicPr preferRelativeResize="0"/>
          <p:nvPr/>
        </p:nvPicPr>
        <p:blipFill>
          <a:blip r:embed="rId3">
            <a:alphaModFix/>
          </a:blip>
          <a:stretch>
            <a:fillRect/>
          </a:stretch>
        </p:blipFill>
        <p:spPr>
          <a:xfrm>
            <a:off x="2972537" y="2065627"/>
            <a:ext cx="3198925" cy="2132075"/>
          </a:xfrm>
          <a:prstGeom prst="rect">
            <a:avLst/>
          </a:prstGeom>
          <a:noFill/>
          <a:ln>
            <a:noFill/>
          </a:ln>
        </p:spPr>
      </p:pic>
      <p:sp>
        <p:nvSpPr>
          <p:cNvPr id="115" name="Google Shape;115;p18"/>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122" name="Google Shape;122;p19"/>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p:txBody>
      </p:sp>
      <p:sp>
        <p:nvSpPr>
          <p:cNvPr id="123" name="Google Shape;123;p19"/>
          <p:cNvSpPr txBox="1"/>
          <p:nvPr>
            <p:ph type="ctrTitle"/>
          </p:nvPr>
        </p:nvSpPr>
        <p:spPr>
          <a:xfrm>
            <a:off x="3505050" y="4692075"/>
            <a:ext cx="2133900" cy="45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sz="1800">
                <a:solidFill>
                  <a:schemeClr val="lt1"/>
                </a:solidFill>
              </a:rPr>
              <a:t>Motivation</a:t>
            </a:r>
            <a:endParaRPr sz="1800">
              <a:solidFill>
                <a:schemeClr val="lt1"/>
              </a:solidFill>
            </a:endParaRPr>
          </a:p>
        </p:txBody>
      </p:sp>
      <p:pic>
        <p:nvPicPr>
          <p:cNvPr id="124" name="Google Shape;124;p19" title="video motivation cao.mp4">
            <a:hlinkClick r:id="rId3"/>
          </p:cNvPr>
          <p:cNvPicPr preferRelativeResize="0"/>
          <p:nvPr/>
        </p:nvPicPr>
        <p:blipFill>
          <a:blip r:embed="rId4">
            <a:alphaModFix/>
          </a:blip>
          <a:stretch>
            <a:fillRect/>
          </a:stretch>
        </p:blipFill>
        <p:spPr>
          <a:xfrm>
            <a:off x="911350" y="54150"/>
            <a:ext cx="7363225" cy="4436025"/>
          </a:xfrm>
          <a:prstGeom prst="rect">
            <a:avLst/>
          </a:prstGeom>
          <a:noFill/>
          <a:ln>
            <a:noFill/>
          </a:ln>
        </p:spPr>
      </p:pic>
      <p:sp>
        <p:nvSpPr>
          <p:cNvPr id="125" name="Google Shape;125;p19"/>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132" name="Google Shape;132;p20"/>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p:txBody>
      </p:sp>
      <p:sp>
        <p:nvSpPr>
          <p:cNvPr id="133" name="Google Shape;133;p20"/>
          <p:cNvSpPr txBox="1"/>
          <p:nvPr/>
        </p:nvSpPr>
        <p:spPr>
          <a:xfrm>
            <a:off x="2729250" y="4692075"/>
            <a:ext cx="6291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fr">
                <a:solidFill>
                  <a:schemeClr val="lt1"/>
                </a:solidFill>
              </a:rPr>
              <a:t>       </a:t>
            </a:r>
            <a:r>
              <a:rPr lang="fr">
                <a:solidFill>
                  <a:schemeClr val="lt1"/>
                </a:solidFill>
              </a:rPr>
              <a:t>Présentation du Benchmark</a:t>
            </a:r>
            <a:endParaRPr>
              <a:solidFill>
                <a:schemeClr val="lt1"/>
              </a:solidFill>
            </a:endParaRPr>
          </a:p>
          <a:p>
            <a:pPr indent="0" lvl="0" marL="0" marR="0" rtl="0" algn="l">
              <a:lnSpc>
                <a:spcPct val="100000"/>
              </a:lnSpc>
              <a:spcBef>
                <a:spcPts val="0"/>
              </a:spcBef>
              <a:spcAft>
                <a:spcPts val="0"/>
              </a:spcAft>
              <a:buNone/>
            </a:pPr>
            <a:r>
              <a:t/>
            </a:r>
            <a:endParaRPr>
              <a:solidFill>
                <a:schemeClr val="lt1"/>
              </a:solidFill>
            </a:endParaRPr>
          </a:p>
          <a:p>
            <a:pPr indent="0" lvl="0" marL="0" marR="0" rtl="0" algn="l">
              <a:lnSpc>
                <a:spcPct val="100000"/>
              </a:lnSpc>
              <a:spcBef>
                <a:spcPts val="0"/>
              </a:spcBef>
              <a:spcAft>
                <a:spcPts val="0"/>
              </a:spcAft>
              <a:buNone/>
            </a:pPr>
            <a:r>
              <a:t/>
            </a:r>
            <a:endParaRPr>
              <a:solidFill>
                <a:schemeClr val="lt1"/>
              </a:solidFill>
            </a:endParaRPr>
          </a:p>
        </p:txBody>
      </p:sp>
      <p:sp>
        <p:nvSpPr>
          <p:cNvPr id="134" name="Google Shape;134;p20"/>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
        <p:nvSpPr>
          <p:cNvPr id="135" name="Google Shape;135;p20"/>
          <p:cNvSpPr txBox="1"/>
          <p:nvPr>
            <p:ph type="ctrTitle"/>
          </p:nvPr>
        </p:nvSpPr>
        <p:spPr>
          <a:xfrm>
            <a:off x="1690125" y="1751100"/>
            <a:ext cx="55371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sz="2800">
                <a:solidFill>
                  <a:srgbClr val="0B4A81"/>
                </a:solidFill>
              </a:rPr>
              <a:t>II.  Présentation du Benchmark</a:t>
            </a:r>
            <a:endParaRPr sz="3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idx="1" type="subTitle"/>
          </p:nvPr>
        </p:nvSpPr>
        <p:spPr>
          <a:xfrm>
            <a:off x="500550" y="1238400"/>
            <a:ext cx="8520600" cy="792600"/>
          </a:xfrm>
          <a:prstGeom prst="rect">
            <a:avLst/>
          </a:prstGeom>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50000"/>
              </a:lnSpc>
              <a:spcBef>
                <a:spcPts val="0"/>
              </a:spcBef>
              <a:spcAft>
                <a:spcPts val="0"/>
              </a:spcAft>
              <a:buNone/>
            </a:pPr>
            <a:r>
              <a:rPr lang="fr" sz="8000">
                <a:solidFill>
                  <a:schemeClr val="dk1"/>
                </a:solidFill>
              </a:rPr>
              <a:t>Le système Ball &amp; Beam est un banc d'essai communément utilisé dans le domaine du contrôle et de la régulation des systèmes dynamiques.</a:t>
            </a:r>
            <a:endParaRPr sz="8000">
              <a:solidFill>
                <a:schemeClr val="dk1"/>
              </a:solidFill>
            </a:endParaRPr>
          </a:p>
          <a:p>
            <a:pPr indent="0" lvl="0" marL="0" rtl="0" algn="l">
              <a:lnSpc>
                <a:spcPct val="150000"/>
              </a:lnSpc>
              <a:spcBef>
                <a:spcPts val="0"/>
              </a:spcBef>
              <a:spcAft>
                <a:spcPts val="0"/>
              </a:spcAft>
              <a:buNone/>
            </a:pPr>
            <a:r>
              <a:rPr lang="fr" sz="8000">
                <a:solidFill>
                  <a:schemeClr val="dk1"/>
                </a:solidFill>
              </a:rPr>
              <a:t>Il est composé d'une barre horizontale appelée "Beam" sur laquelle est posée une bille qui roule librement.</a:t>
            </a:r>
            <a:endParaRPr sz="8000">
              <a:solidFill>
                <a:schemeClr val="dk1"/>
              </a:solidFill>
            </a:endParaRPr>
          </a:p>
          <a:p>
            <a:pPr indent="0" lvl="0" marL="0" rtl="0" algn="l">
              <a:lnSpc>
                <a:spcPct val="150000"/>
              </a:lnSpc>
              <a:spcBef>
                <a:spcPts val="0"/>
              </a:spcBef>
              <a:spcAft>
                <a:spcPts val="0"/>
              </a:spcAft>
              <a:buNone/>
            </a:pPr>
            <a:r>
              <a:rPr lang="fr" sz="8000">
                <a:solidFill>
                  <a:schemeClr val="dk1"/>
                </a:solidFill>
              </a:rPr>
              <a:t>Le but du système est de contrôler la position de la bille sur la poutre en ajustant l'angle de celle-ci à l’aide d’un servo moteur. </a:t>
            </a:r>
            <a:endParaRPr sz="8000">
              <a:solidFill>
                <a:schemeClr val="dk1"/>
              </a:solidFill>
            </a:endParaRPr>
          </a:p>
          <a:p>
            <a:pPr indent="0" lvl="0" marL="0" rtl="0" algn="ctr">
              <a:spcBef>
                <a:spcPts val="0"/>
              </a:spcBef>
              <a:spcAft>
                <a:spcPts val="0"/>
              </a:spcAft>
              <a:buNone/>
            </a:pPr>
            <a:r>
              <a:t/>
            </a:r>
            <a:endParaRPr sz="6800"/>
          </a:p>
        </p:txBody>
      </p:sp>
      <p:sp>
        <p:nvSpPr>
          <p:cNvPr id="141" name="Google Shape;141;p21"/>
          <p:cNvSpPr/>
          <p:nvPr/>
        </p:nvSpPr>
        <p:spPr>
          <a:xfrm>
            <a:off x="13675" y="4692075"/>
            <a:ext cx="9144000" cy="4515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rgbClr val="FFFFFF"/>
                </a:solidFill>
              </a:rPr>
              <a:t>‹#›</a:t>
            </a:fld>
            <a:endParaRPr>
              <a:solidFill>
                <a:srgbClr val="FFFFFF"/>
              </a:solidFill>
            </a:endParaRPr>
          </a:p>
        </p:txBody>
      </p:sp>
      <p:sp>
        <p:nvSpPr>
          <p:cNvPr id="143" name="Google Shape;143;p21"/>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p:txBody>
      </p:sp>
      <p:sp>
        <p:nvSpPr>
          <p:cNvPr id="144" name="Google Shape;144;p21"/>
          <p:cNvSpPr txBox="1"/>
          <p:nvPr/>
        </p:nvSpPr>
        <p:spPr>
          <a:xfrm>
            <a:off x="2729250" y="4692075"/>
            <a:ext cx="6291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fr">
                <a:solidFill>
                  <a:schemeClr val="lt1"/>
                </a:solidFill>
              </a:rPr>
              <a:t>       Présentation du Benchmark</a:t>
            </a:r>
            <a:endParaRPr>
              <a:solidFill>
                <a:schemeClr val="lt1"/>
              </a:solidFill>
            </a:endParaRPr>
          </a:p>
          <a:p>
            <a:pPr indent="0" lvl="0" marL="0" marR="0" rtl="0" algn="l">
              <a:lnSpc>
                <a:spcPct val="100000"/>
              </a:lnSpc>
              <a:spcBef>
                <a:spcPts val="0"/>
              </a:spcBef>
              <a:spcAft>
                <a:spcPts val="0"/>
              </a:spcAft>
              <a:buNone/>
            </a:pPr>
            <a:r>
              <a:t/>
            </a:r>
            <a:endParaRPr>
              <a:solidFill>
                <a:schemeClr val="lt1"/>
              </a:solidFill>
            </a:endParaRPr>
          </a:p>
          <a:p>
            <a:pPr indent="0" lvl="0" marL="0" marR="0" rtl="0" algn="l">
              <a:lnSpc>
                <a:spcPct val="100000"/>
              </a:lnSpc>
              <a:spcBef>
                <a:spcPts val="0"/>
              </a:spcBef>
              <a:spcAft>
                <a:spcPts val="0"/>
              </a:spcAft>
              <a:buNone/>
            </a:pPr>
            <a:r>
              <a:t/>
            </a:r>
            <a:endParaRPr>
              <a:solidFill>
                <a:schemeClr val="lt1"/>
              </a:solidFill>
            </a:endParaRPr>
          </a:p>
        </p:txBody>
      </p:sp>
      <p:sp>
        <p:nvSpPr>
          <p:cNvPr id="145" name="Google Shape;145;p21"/>
          <p:cNvSpPr txBox="1"/>
          <p:nvPr/>
        </p:nvSpPr>
        <p:spPr>
          <a:xfrm>
            <a:off x="320625" y="587700"/>
            <a:ext cx="5034000" cy="477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55600" lvl="0" marL="914400" rtl="0" algn="l">
              <a:lnSpc>
                <a:spcPct val="95000"/>
              </a:lnSpc>
              <a:spcBef>
                <a:spcPts val="0"/>
              </a:spcBef>
              <a:spcAft>
                <a:spcPts val="0"/>
              </a:spcAft>
              <a:buClr>
                <a:schemeClr val="dk1"/>
              </a:buClr>
              <a:buSzPts val="2000"/>
              <a:buAutoNum type="arabicPeriod"/>
            </a:pPr>
            <a:r>
              <a:rPr b="1" lang="fr" sz="2000">
                <a:solidFill>
                  <a:schemeClr val="dk1"/>
                </a:solidFill>
                <a:highlight>
                  <a:schemeClr val="lt1"/>
                </a:highlight>
              </a:rPr>
              <a:t>Définition du système</a:t>
            </a:r>
            <a:endParaRPr b="1" sz="2000">
              <a:highlight>
                <a:schemeClr val="lt1"/>
              </a:highlight>
            </a:endParaRPr>
          </a:p>
        </p:txBody>
      </p:sp>
      <p:sp>
        <p:nvSpPr>
          <p:cNvPr id="146" name="Google Shape;146;p21"/>
          <p:cNvSpPr txBox="1"/>
          <p:nvPr/>
        </p:nvSpPr>
        <p:spPr>
          <a:xfrm>
            <a:off x="13675" y="4717725"/>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rPr>
              <a:t>Ball and Beam</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